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chivo Black" panose="020B0604020202020204" charset="0"/>
      <p:regular r:id="rId15"/>
    </p:embeddedFont>
    <p:embeddedFont>
      <p:font typeface="Arimo" panose="020B0604020202020204" charset="0"/>
      <p:regular r:id="rId16"/>
    </p:embeddedFont>
    <p:embeddedFont>
      <p:font typeface="Arimo Bold" panose="020B0604020202020204" charset="0"/>
      <p:regular r:id="rId17"/>
    </p:embeddedFont>
    <p:embeddedFont>
      <p:font typeface="Canva Sans Bold" panose="020B0604020202020204" charset="0"/>
      <p:regular r:id="rId18"/>
    </p:embeddedFont>
    <p:embeddedFont>
      <p:font typeface="Fredoka" panose="020B0604020202020204" charset="0"/>
      <p:regular r:id="rId19"/>
    </p:embeddedFont>
    <p:embeddedFont>
      <p:font typeface="Georgia" panose="02040502050405020303" pitchFamily="18" charset="0"/>
      <p:regular r:id="rId20"/>
      <p:bold r:id="rId21"/>
      <p:italic r:id="rId22"/>
      <p:boldItalic r:id="rId23"/>
    </p:embeddedFont>
    <p:embeddedFont>
      <p:font typeface="Georgia Bold" panose="02040802050405020203" pitchFamily="18" charset="0"/>
      <p:regular r:id="rId24"/>
      <p:bold r:id="rId25"/>
    </p:embeddedFont>
    <p:embeddedFont>
      <p:font typeface="Poppins" panose="00000500000000000000"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22" autoAdjust="0"/>
  </p:normalViewPr>
  <p:slideViewPr>
    <p:cSldViewPr>
      <p:cViewPr varScale="1">
        <p:scale>
          <a:sx n="70" d="100"/>
          <a:sy n="70" d="100"/>
        </p:scale>
        <p:origin x="73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sv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notesSlide" Target="../notesSlides/notesSlide12.xml"/><Relationship Id="rId7" Type="http://schemas.openxmlformats.org/officeDocument/2006/relationships/image" Target="../media/image24.jpeg"/><Relationship Id="rId12"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ideo" Target="https://youtu.be/z2pMCMNqB8E" TargetMode="External"/><Relationship Id="rId6" Type="http://schemas.openxmlformats.org/officeDocument/2006/relationships/image" Target="../media/image12.png"/><Relationship Id="rId11" Type="http://schemas.openxmlformats.org/officeDocument/2006/relationships/image" Target="../media/image28.png"/><Relationship Id="rId5" Type="http://schemas.openxmlformats.org/officeDocument/2006/relationships/image" Target="../media/image3.svg"/><Relationship Id="rId10" Type="http://schemas.openxmlformats.org/officeDocument/2006/relationships/image" Target="../media/image27.jpeg"/><Relationship Id="rId4" Type="http://schemas.openxmlformats.org/officeDocument/2006/relationships/image" Target="../media/image2.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000" b="-9000"/>
            </a:stretch>
          </a:blipFill>
        </p:spPr>
      </p:sp>
      <p:sp>
        <p:nvSpPr>
          <p:cNvPr id="3" name="Freeform 3"/>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0" y="0"/>
            <a:ext cx="17853944" cy="10287000"/>
            <a:chOff x="0" y="0"/>
            <a:chExt cx="23805258" cy="13716000"/>
          </a:xfrm>
        </p:grpSpPr>
        <p:sp>
          <p:nvSpPr>
            <p:cNvPr id="5" name="Freeform 5"/>
            <p:cNvSpPr/>
            <p:nvPr/>
          </p:nvSpPr>
          <p:spPr>
            <a:xfrm>
              <a:off x="0" y="0"/>
              <a:ext cx="23805262" cy="13716000"/>
            </a:xfrm>
            <a:custGeom>
              <a:avLst/>
              <a:gdLst/>
              <a:ahLst/>
              <a:cxnLst/>
              <a:rect l="l" t="t" r="r" b="b"/>
              <a:pathLst>
                <a:path w="23805262" h="13716000">
                  <a:moveTo>
                    <a:pt x="0" y="0"/>
                  </a:moveTo>
                  <a:lnTo>
                    <a:pt x="23805262" y="0"/>
                  </a:lnTo>
                  <a:lnTo>
                    <a:pt x="23805262" y="13716000"/>
                  </a:lnTo>
                  <a:lnTo>
                    <a:pt x="0" y="13716000"/>
                  </a:lnTo>
                  <a:lnTo>
                    <a:pt x="0" y="0"/>
                  </a:lnTo>
                  <a:close/>
                </a:path>
              </a:pathLst>
            </a:custGeom>
            <a:blipFill>
              <a:blip r:embed="rId6"/>
              <a:stretch>
                <a:fillRect l="-7331" t="-89932" r="119" b="-7140"/>
              </a:stretch>
            </a:blipFill>
          </p:spPr>
        </p:sp>
      </p:grpSp>
      <p:grpSp>
        <p:nvGrpSpPr>
          <p:cNvPr id="6" name="Group 6"/>
          <p:cNvGrpSpPr/>
          <p:nvPr/>
        </p:nvGrpSpPr>
        <p:grpSpPr>
          <a:xfrm rot="-10800000">
            <a:off x="14532013" y="0"/>
            <a:ext cx="3755984" cy="10287000"/>
            <a:chOff x="0" y="0"/>
            <a:chExt cx="5007978" cy="13716000"/>
          </a:xfrm>
        </p:grpSpPr>
        <p:sp>
          <p:nvSpPr>
            <p:cNvPr id="7" name="Freeform 7"/>
            <p:cNvSpPr/>
            <p:nvPr/>
          </p:nvSpPr>
          <p:spPr>
            <a:xfrm>
              <a:off x="0" y="0"/>
              <a:ext cx="5007991" cy="13716000"/>
            </a:xfrm>
            <a:custGeom>
              <a:avLst/>
              <a:gdLst/>
              <a:ahLst/>
              <a:cxnLst/>
              <a:rect l="l" t="t" r="r" b="b"/>
              <a:pathLst>
                <a:path w="5007991" h="13716000">
                  <a:moveTo>
                    <a:pt x="0" y="13716000"/>
                  </a:moveTo>
                  <a:lnTo>
                    <a:pt x="5007991" y="13716000"/>
                  </a:lnTo>
                  <a:lnTo>
                    <a:pt x="5007991" y="0"/>
                  </a:lnTo>
                  <a:lnTo>
                    <a:pt x="0" y="0"/>
                  </a:lnTo>
                  <a:close/>
                </a:path>
              </a:pathLst>
            </a:custGeom>
            <a:gradFill rotWithShape="1">
              <a:gsLst>
                <a:gs pos="0">
                  <a:srgbClr val="000000">
                    <a:alpha val="0"/>
                  </a:srgbClr>
                </a:gs>
                <a:gs pos="87000">
                  <a:srgbClr val="000000">
                    <a:alpha val="100000"/>
                  </a:srgbClr>
                </a:gs>
              </a:gsLst>
              <a:lin ang="10800000"/>
            </a:gradFill>
          </p:spPr>
        </p:sp>
      </p:grpSp>
      <p:grpSp>
        <p:nvGrpSpPr>
          <p:cNvPr id="8" name="Group 8"/>
          <p:cNvGrpSpPr/>
          <p:nvPr/>
        </p:nvGrpSpPr>
        <p:grpSpPr>
          <a:xfrm>
            <a:off x="0" y="0"/>
            <a:ext cx="9605643" cy="10287000"/>
            <a:chOff x="0" y="0"/>
            <a:chExt cx="12807524" cy="13716000"/>
          </a:xfrm>
        </p:grpSpPr>
        <p:sp>
          <p:nvSpPr>
            <p:cNvPr id="9" name="Freeform 9"/>
            <p:cNvSpPr/>
            <p:nvPr/>
          </p:nvSpPr>
          <p:spPr>
            <a:xfrm>
              <a:off x="0" y="0"/>
              <a:ext cx="12807569" cy="13716000"/>
            </a:xfrm>
            <a:custGeom>
              <a:avLst/>
              <a:gdLst/>
              <a:ahLst/>
              <a:cxnLst/>
              <a:rect l="l" t="t" r="r" b="b"/>
              <a:pathLst>
                <a:path w="12807569" h="13716000">
                  <a:moveTo>
                    <a:pt x="0" y="0"/>
                  </a:moveTo>
                  <a:lnTo>
                    <a:pt x="12807569" y="0"/>
                  </a:lnTo>
                  <a:lnTo>
                    <a:pt x="12807569" y="13716000"/>
                  </a:lnTo>
                  <a:lnTo>
                    <a:pt x="0" y="13716000"/>
                  </a:lnTo>
                  <a:close/>
                </a:path>
              </a:pathLst>
            </a:custGeom>
            <a:gradFill rotWithShape="1">
              <a:gsLst>
                <a:gs pos="0">
                  <a:srgbClr val="000000">
                    <a:alpha val="0"/>
                  </a:srgbClr>
                </a:gs>
                <a:gs pos="46000">
                  <a:srgbClr val="000000">
                    <a:alpha val="82000"/>
                  </a:srgbClr>
                </a:gs>
                <a:gs pos="100000">
                  <a:srgbClr val="000000">
                    <a:alpha val="70000"/>
                  </a:srgbClr>
                </a:gs>
              </a:gsLst>
              <a:lin ang="10800000"/>
            </a:gradFill>
          </p:spPr>
        </p:sp>
      </p:grpSp>
      <p:sp>
        <p:nvSpPr>
          <p:cNvPr id="10" name="Freeform 10"/>
          <p:cNvSpPr/>
          <p:nvPr/>
        </p:nvSpPr>
        <p:spPr>
          <a:xfrm>
            <a:off x="15844836" y="7751524"/>
            <a:ext cx="1828800" cy="1926909"/>
          </a:xfrm>
          <a:custGeom>
            <a:avLst/>
            <a:gdLst/>
            <a:ahLst/>
            <a:cxnLst/>
            <a:rect l="l" t="t" r="r" b="b"/>
            <a:pathLst>
              <a:path w="1828800" h="1926909">
                <a:moveTo>
                  <a:pt x="0" y="0"/>
                </a:moveTo>
                <a:lnTo>
                  <a:pt x="1828800" y="0"/>
                </a:lnTo>
                <a:lnTo>
                  <a:pt x="1828800" y="1926910"/>
                </a:lnTo>
                <a:lnTo>
                  <a:pt x="0" y="1926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752742" y="9246950"/>
            <a:ext cx="7411403" cy="478155"/>
          </a:xfrm>
          <a:custGeom>
            <a:avLst/>
            <a:gdLst/>
            <a:ahLst/>
            <a:cxnLst/>
            <a:rect l="l" t="t" r="r" b="b"/>
            <a:pathLst>
              <a:path w="7411403" h="478155">
                <a:moveTo>
                  <a:pt x="0" y="0"/>
                </a:moveTo>
                <a:lnTo>
                  <a:pt x="7411402" y="0"/>
                </a:lnTo>
                <a:lnTo>
                  <a:pt x="7411402" y="478154"/>
                </a:lnTo>
                <a:lnTo>
                  <a:pt x="0" y="4781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752742" y="1857644"/>
            <a:ext cx="7330774" cy="5602095"/>
          </a:xfrm>
          <a:custGeom>
            <a:avLst/>
            <a:gdLst/>
            <a:ahLst/>
            <a:cxnLst/>
            <a:rect l="l" t="t" r="r" b="b"/>
            <a:pathLst>
              <a:path w="7330774" h="5602095">
                <a:moveTo>
                  <a:pt x="0" y="0"/>
                </a:moveTo>
                <a:lnTo>
                  <a:pt x="7330774" y="0"/>
                </a:lnTo>
                <a:lnTo>
                  <a:pt x="7330774" y="5602094"/>
                </a:lnTo>
                <a:lnTo>
                  <a:pt x="0" y="56020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a:grpSpLocks noChangeAspect="1"/>
          </p:cNvGrpSpPr>
          <p:nvPr/>
        </p:nvGrpSpPr>
        <p:grpSpPr>
          <a:xfrm>
            <a:off x="7600582" y="277791"/>
            <a:ext cx="3024972" cy="6770554"/>
            <a:chOff x="0" y="0"/>
            <a:chExt cx="4033296" cy="9027406"/>
          </a:xfrm>
        </p:grpSpPr>
        <p:sp>
          <p:nvSpPr>
            <p:cNvPr id="14" name="Freeform 14" descr="A building with a blue circle and a blue circle with a black background  AI-generated content may be incorrect."/>
            <p:cNvSpPr/>
            <p:nvPr/>
          </p:nvSpPr>
          <p:spPr>
            <a:xfrm>
              <a:off x="0" y="0"/>
              <a:ext cx="4033266" cy="9027414"/>
            </a:xfrm>
            <a:custGeom>
              <a:avLst/>
              <a:gdLst/>
              <a:ahLst/>
              <a:cxnLst/>
              <a:rect l="l" t="t" r="r" b="b"/>
              <a:pathLst>
                <a:path w="4033266" h="9027414">
                  <a:moveTo>
                    <a:pt x="0" y="0"/>
                  </a:moveTo>
                  <a:lnTo>
                    <a:pt x="4033266" y="0"/>
                  </a:lnTo>
                  <a:lnTo>
                    <a:pt x="4033266" y="9027414"/>
                  </a:lnTo>
                  <a:lnTo>
                    <a:pt x="0" y="9027414"/>
                  </a:lnTo>
                  <a:lnTo>
                    <a:pt x="0" y="0"/>
                  </a:lnTo>
                  <a:close/>
                </a:path>
              </a:pathLst>
            </a:custGeom>
            <a:blipFill>
              <a:blip r:embed="rId13"/>
              <a:stretch>
                <a:fillRect l="-293491" t="-139223" r="-234916" b="-58129"/>
              </a:stretch>
            </a:blipFill>
          </p:spPr>
        </p:sp>
      </p:grpSp>
      <p:grpSp>
        <p:nvGrpSpPr>
          <p:cNvPr id="15" name="Group 15"/>
          <p:cNvGrpSpPr>
            <a:grpSpLocks noChangeAspect="1"/>
          </p:cNvGrpSpPr>
          <p:nvPr/>
        </p:nvGrpSpPr>
        <p:grpSpPr>
          <a:xfrm>
            <a:off x="7600582" y="6405045"/>
            <a:ext cx="2218725" cy="369331"/>
            <a:chOff x="0" y="0"/>
            <a:chExt cx="2958300" cy="492442"/>
          </a:xfrm>
        </p:grpSpPr>
        <p:sp>
          <p:nvSpPr>
            <p:cNvPr id="16" name="Freeform 16"/>
            <p:cNvSpPr/>
            <p:nvPr/>
          </p:nvSpPr>
          <p:spPr>
            <a:xfrm>
              <a:off x="0" y="0"/>
              <a:ext cx="2958338" cy="492379"/>
            </a:xfrm>
            <a:custGeom>
              <a:avLst/>
              <a:gdLst/>
              <a:ahLst/>
              <a:cxnLst/>
              <a:rect l="l" t="t" r="r" b="b"/>
              <a:pathLst>
                <a:path w="2958338" h="492379">
                  <a:moveTo>
                    <a:pt x="0" y="0"/>
                  </a:moveTo>
                  <a:lnTo>
                    <a:pt x="2958338" y="0"/>
                  </a:lnTo>
                  <a:lnTo>
                    <a:pt x="2958338" y="492379"/>
                  </a:lnTo>
                  <a:lnTo>
                    <a:pt x="0" y="492379"/>
                  </a:lnTo>
                  <a:lnTo>
                    <a:pt x="0" y="0"/>
                  </a:lnTo>
                  <a:close/>
                </a:path>
              </a:pathLst>
            </a:custGeom>
            <a:blipFill>
              <a:blip r:embed="rId6"/>
              <a:stretch>
                <a:fillRect l="-401556" t="-4239741" r="-361170" b="-1150089"/>
              </a:stretch>
            </a:blipFill>
          </p:spPr>
        </p:sp>
      </p:grpSp>
      <p:sp>
        <p:nvSpPr>
          <p:cNvPr id="17" name="TextBox 17"/>
          <p:cNvSpPr txBox="1"/>
          <p:nvPr/>
        </p:nvSpPr>
        <p:spPr>
          <a:xfrm>
            <a:off x="1352006" y="6698176"/>
            <a:ext cx="7359015" cy="434549"/>
          </a:xfrm>
          <a:prstGeom prst="rect">
            <a:avLst/>
          </a:prstGeom>
        </p:spPr>
        <p:txBody>
          <a:bodyPr lIns="0" tIns="0" rIns="0" bIns="0" rtlCol="0" anchor="t">
            <a:spAutoFit/>
          </a:bodyPr>
          <a:lstStyle/>
          <a:p>
            <a:pPr algn="l">
              <a:lnSpc>
                <a:spcPts val="3240"/>
              </a:lnSpc>
            </a:pPr>
            <a:r>
              <a:rPr lang="en-US" sz="2700" b="1">
                <a:solidFill>
                  <a:srgbClr val="FFFFFF"/>
                </a:solidFill>
                <a:latin typeface="Arimo Bold"/>
                <a:ea typeface="Arimo Bold"/>
                <a:cs typeface="Arimo Bold"/>
                <a:sym typeface="Arimo Bold"/>
              </a:rPr>
              <a:t>Date of submission: </a:t>
            </a:r>
          </a:p>
        </p:txBody>
      </p:sp>
      <p:sp>
        <p:nvSpPr>
          <p:cNvPr id="18" name="TextBox 18"/>
          <p:cNvSpPr txBox="1"/>
          <p:nvPr/>
        </p:nvSpPr>
        <p:spPr>
          <a:xfrm>
            <a:off x="1352006" y="3251651"/>
            <a:ext cx="5488632" cy="3465576"/>
          </a:xfrm>
          <a:prstGeom prst="rect">
            <a:avLst/>
          </a:prstGeom>
        </p:spPr>
        <p:txBody>
          <a:bodyPr lIns="0" tIns="0" rIns="0" bIns="0" rtlCol="0" anchor="t">
            <a:spAutoFit/>
          </a:bodyPr>
          <a:lstStyle/>
          <a:p>
            <a:pPr algn="l">
              <a:lnSpc>
                <a:spcPts val="6732"/>
              </a:lnSpc>
            </a:pPr>
            <a:r>
              <a:rPr lang="en-US" sz="6600" b="1">
                <a:solidFill>
                  <a:srgbClr val="FFFFFF"/>
                </a:solidFill>
                <a:latin typeface="Arimo Bold"/>
                <a:ea typeface="Arimo Bold"/>
                <a:cs typeface="Arimo Bold"/>
                <a:sym typeface="Arimo Bold"/>
              </a:rPr>
              <a:t>EY Techathon 6.0 Detailed Submission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24"/>
        </a:solidFill>
        <a:effectLst/>
      </p:bgPr>
    </p:bg>
    <p:spTree>
      <p:nvGrpSpPr>
        <p:cNvPr id="1" name=""/>
        <p:cNvGrpSpPr/>
        <p:nvPr/>
      </p:nvGrpSpPr>
      <p:grpSpPr>
        <a:xfrm>
          <a:off x="0" y="0"/>
          <a:ext cx="0" cy="0"/>
          <a:chOff x="0" y="0"/>
          <a:chExt cx="0" cy="0"/>
        </a:xfrm>
      </p:grpSpPr>
      <p:sp>
        <p:nvSpPr>
          <p:cNvPr id="2" name="Freeform 2"/>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a:grpSpLocks noChangeAspect="1"/>
          </p:cNvGrpSpPr>
          <p:nvPr/>
        </p:nvGrpSpPr>
        <p:grpSpPr>
          <a:xfrm rot="-10800000">
            <a:off x="0" y="0"/>
            <a:ext cx="18288000" cy="10286998"/>
            <a:chOff x="0" y="0"/>
            <a:chExt cx="24384000" cy="13715998"/>
          </a:xfrm>
        </p:grpSpPr>
        <p:sp>
          <p:nvSpPr>
            <p:cNvPr id="4" name="Freeform 4"/>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5"/>
              <a:stretch>
                <a:fillRect l="-11154" t="-11153" r="-10"/>
              </a:stretch>
            </a:blipFill>
          </p:spPr>
        </p:sp>
      </p:grpSp>
      <p:grpSp>
        <p:nvGrpSpPr>
          <p:cNvPr id="5" name="Group 5"/>
          <p:cNvGrpSpPr>
            <a:grpSpLocks noChangeAspect="1"/>
          </p:cNvGrpSpPr>
          <p:nvPr/>
        </p:nvGrpSpPr>
        <p:grpSpPr>
          <a:xfrm>
            <a:off x="12706137" y="646118"/>
            <a:ext cx="5581863" cy="332584"/>
            <a:chOff x="0" y="0"/>
            <a:chExt cx="7442484" cy="443446"/>
          </a:xfrm>
        </p:grpSpPr>
        <p:sp>
          <p:nvSpPr>
            <p:cNvPr id="6" name="Freeform 6" descr="A colorful waves on a black background  Description automatically generated"/>
            <p:cNvSpPr/>
            <p:nvPr/>
          </p:nvSpPr>
          <p:spPr>
            <a:xfrm>
              <a:off x="0" y="0"/>
              <a:ext cx="7442454" cy="443484"/>
            </a:xfrm>
            <a:custGeom>
              <a:avLst/>
              <a:gdLst/>
              <a:ahLst/>
              <a:cxnLst/>
              <a:rect l="l" t="t" r="r" b="b"/>
              <a:pathLst>
                <a:path w="7442454" h="443484">
                  <a:moveTo>
                    <a:pt x="0" y="0"/>
                  </a:moveTo>
                  <a:lnTo>
                    <a:pt x="7442454" y="0"/>
                  </a:lnTo>
                  <a:lnTo>
                    <a:pt x="7442454" y="443484"/>
                  </a:lnTo>
                  <a:lnTo>
                    <a:pt x="0" y="443484"/>
                  </a:lnTo>
                  <a:lnTo>
                    <a:pt x="0" y="0"/>
                  </a:lnTo>
                  <a:close/>
                </a:path>
              </a:pathLst>
            </a:custGeom>
            <a:blipFill>
              <a:blip r:embed="rId6"/>
              <a:stretch>
                <a:fillRect t="-88113" b="-57246"/>
              </a:stretch>
            </a:blipFill>
          </p:spPr>
        </p:sp>
      </p:grpSp>
      <p:sp>
        <p:nvSpPr>
          <p:cNvPr id="7" name="Freeform 7"/>
          <p:cNvSpPr/>
          <p:nvPr/>
        </p:nvSpPr>
        <p:spPr>
          <a:xfrm>
            <a:off x="1028700" y="3386890"/>
            <a:ext cx="16407150" cy="4623317"/>
          </a:xfrm>
          <a:custGeom>
            <a:avLst/>
            <a:gdLst/>
            <a:ahLst/>
            <a:cxnLst/>
            <a:rect l="l" t="t" r="r" b="b"/>
            <a:pathLst>
              <a:path w="16407150" h="4623317">
                <a:moveTo>
                  <a:pt x="0" y="0"/>
                </a:moveTo>
                <a:lnTo>
                  <a:pt x="16407150" y="0"/>
                </a:lnTo>
                <a:lnTo>
                  <a:pt x="16407150" y="4623317"/>
                </a:lnTo>
                <a:lnTo>
                  <a:pt x="0" y="4623317"/>
                </a:lnTo>
                <a:lnTo>
                  <a:pt x="0" y="0"/>
                </a:lnTo>
                <a:close/>
              </a:path>
            </a:pathLst>
          </a:custGeom>
          <a:blipFill>
            <a:blip r:embed="rId7"/>
            <a:stretch>
              <a:fillRect t="-41012" b="-57276"/>
            </a:stretch>
          </a:blipFill>
        </p:spPr>
      </p:sp>
      <p:sp>
        <p:nvSpPr>
          <p:cNvPr id="8" name="TextBox 8"/>
          <p:cNvSpPr txBox="1"/>
          <p:nvPr/>
        </p:nvSpPr>
        <p:spPr>
          <a:xfrm>
            <a:off x="728620" y="9636622"/>
            <a:ext cx="584597" cy="200025"/>
          </a:xfrm>
          <a:prstGeom prst="rect">
            <a:avLst/>
          </a:prstGeom>
        </p:spPr>
        <p:txBody>
          <a:bodyPr lIns="0" tIns="0" rIns="0" bIns="0" rtlCol="0" anchor="t">
            <a:spAutoFit/>
          </a:bodyPr>
          <a:lstStyle/>
          <a:p>
            <a:pPr algn="l">
              <a:lnSpc>
                <a:spcPts val="1439"/>
              </a:lnSpc>
            </a:pPr>
            <a:r>
              <a:rPr lang="en-US" sz="1200">
                <a:solidFill>
                  <a:srgbClr val="FFFFFF"/>
                </a:solidFill>
                <a:latin typeface="Arimo"/>
                <a:ea typeface="Arimo"/>
                <a:cs typeface="Arimo"/>
                <a:sym typeface="Arimo"/>
              </a:rPr>
              <a:t>Page ‹6›</a:t>
            </a:r>
          </a:p>
        </p:txBody>
      </p:sp>
      <p:sp>
        <p:nvSpPr>
          <p:cNvPr id="9" name="TextBox 9"/>
          <p:cNvSpPr txBox="1"/>
          <p:nvPr/>
        </p:nvSpPr>
        <p:spPr>
          <a:xfrm>
            <a:off x="1447800" y="1508946"/>
            <a:ext cx="14309634" cy="731520"/>
          </a:xfrm>
          <a:prstGeom prst="rect">
            <a:avLst/>
          </a:prstGeom>
        </p:spPr>
        <p:txBody>
          <a:bodyPr wrap="square" lIns="0" tIns="0" rIns="0" bIns="0" rtlCol="0" anchor="t">
            <a:spAutoFit/>
          </a:bodyPr>
          <a:lstStyle/>
          <a:p>
            <a:pPr algn="ctr">
              <a:lnSpc>
                <a:spcPts val="5880"/>
              </a:lnSpc>
            </a:pPr>
            <a:r>
              <a:rPr lang="en-US" sz="4200" dirty="0" err="1">
                <a:solidFill>
                  <a:srgbClr val="FFFFFF"/>
                </a:solidFill>
                <a:latin typeface="Archivo Black"/>
                <a:ea typeface="Archivo Black"/>
                <a:cs typeface="Archivo Black"/>
                <a:sym typeface="Archivo Black"/>
              </a:rPr>
              <a:t>FiNova</a:t>
            </a:r>
            <a:r>
              <a:rPr lang="en-US" sz="4200" dirty="0">
                <a:solidFill>
                  <a:srgbClr val="FFFFFF"/>
                </a:solidFill>
                <a:latin typeface="Archivo Black"/>
                <a:ea typeface="Archivo Black"/>
                <a:cs typeface="Archivo Black"/>
                <a:sym typeface="Archivo Black"/>
              </a:rPr>
              <a:t> - Problem Understanding &amp; Data Flow</a:t>
            </a:r>
          </a:p>
        </p:txBody>
      </p:sp>
      <p:sp>
        <p:nvSpPr>
          <p:cNvPr id="10" name="TextBox 10"/>
          <p:cNvSpPr txBox="1"/>
          <p:nvPr/>
        </p:nvSpPr>
        <p:spPr>
          <a:xfrm>
            <a:off x="1883318" y="8240381"/>
            <a:ext cx="592498" cy="314542"/>
          </a:xfrm>
          <a:prstGeom prst="rect">
            <a:avLst/>
          </a:prstGeom>
        </p:spPr>
        <p:txBody>
          <a:bodyPr lIns="0" tIns="0" rIns="0" bIns="0" rtlCol="0" anchor="t">
            <a:spAutoFit/>
          </a:bodyPr>
          <a:lstStyle/>
          <a:p>
            <a:pPr algn="ctr">
              <a:lnSpc>
                <a:spcPts val="2604"/>
              </a:lnSpc>
            </a:pPr>
            <a:r>
              <a:rPr lang="en-US" sz="1860">
                <a:solidFill>
                  <a:srgbClr val="D9D9D9"/>
                </a:solidFill>
                <a:latin typeface="Fredoka"/>
                <a:ea typeface="Fredoka"/>
                <a:cs typeface="Fredoka"/>
                <a:sym typeface="Fredoka"/>
              </a:rPr>
              <a:t>User</a:t>
            </a:r>
          </a:p>
        </p:txBody>
      </p:sp>
      <p:sp>
        <p:nvSpPr>
          <p:cNvPr id="11" name="TextBox 11"/>
          <p:cNvSpPr txBox="1"/>
          <p:nvPr/>
        </p:nvSpPr>
        <p:spPr>
          <a:xfrm>
            <a:off x="3700882" y="8243073"/>
            <a:ext cx="1379496" cy="649003"/>
          </a:xfrm>
          <a:prstGeom prst="rect">
            <a:avLst/>
          </a:prstGeom>
        </p:spPr>
        <p:txBody>
          <a:bodyPr lIns="0" tIns="0" rIns="0" bIns="0" rtlCol="0" anchor="t">
            <a:spAutoFit/>
          </a:bodyPr>
          <a:lstStyle/>
          <a:p>
            <a:pPr marL="0" lvl="0" indent="0" algn="ctr">
              <a:lnSpc>
                <a:spcPts val="2604"/>
              </a:lnSpc>
              <a:spcBef>
                <a:spcPct val="0"/>
              </a:spcBef>
            </a:pPr>
            <a:r>
              <a:rPr lang="en-US" sz="1860" u="none" strike="noStrike">
                <a:solidFill>
                  <a:srgbClr val="D9D9D9"/>
                </a:solidFill>
                <a:latin typeface="Fredoka"/>
                <a:ea typeface="Fredoka"/>
                <a:cs typeface="Fredoka"/>
                <a:sym typeface="Fredoka"/>
              </a:rPr>
              <a:t>FiNova Chat</a:t>
            </a:r>
          </a:p>
        </p:txBody>
      </p:sp>
      <p:sp>
        <p:nvSpPr>
          <p:cNvPr id="12" name="TextBox 12"/>
          <p:cNvSpPr txBox="1"/>
          <p:nvPr/>
        </p:nvSpPr>
        <p:spPr>
          <a:xfrm>
            <a:off x="5737050" y="8214063"/>
            <a:ext cx="1860259" cy="649003"/>
          </a:xfrm>
          <a:prstGeom prst="rect">
            <a:avLst/>
          </a:prstGeom>
        </p:spPr>
        <p:txBody>
          <a:bodyPr lIns="0" tIns="0" rIns="0" bIns="0" rtlCol="0" anchor="t">
            <a:spAutoFit/>
          </a:bodyPr>
          <a:lstStyle/>
          <a:p>
            <a:pPr marL="0" lvl="0" indent="0" algn="ctr">
              <a:lnSpc>
                <a:spcPts val="2604"/>
              </a:lnSpc>
              <a:spcBef>
                <a:spcPct val="0"/>
              </a:spcBef>
            </a:pPr>
            <a:r>
              <a:rPr lang="en-US" sz="1860" u="none" strike="noStrike">
                <a:solidFill>
                  <a:srgbClr val="D9D9D9"/>
                </a:solidFill>
                <a:latin typeface="Fredoka"/>
                <a:ea typeface="Fredoka"/>
                <a:cs typeface="Fredoka"/>
                <a:sym typeface="Fredoka"/>
              </a:rPr>
              <a:t>AI Orchestration</a:t>
            </a:r>
          </a:p>
        </p:txBody>
      </p:sp>
      <p:sp>
        <p:nvSpPr>
          <p:cNvPr id="13" name="TextBox 13"/>
          <p:cNvSpPr txBox="1"/>
          <p:nvPr/>
        </p:nvSpPr>
        <p:spPr>
          <a:xfrm>
            <a:off x="9232275" y="8378602"/>
            <a:ext cx="1327425" cy="319925"/>
          </a:xfrm>
          <a:prstGeom prst="rect">
            <a:avLst/>
          </a:prstGeom>
        </p:spPr>
        <p:txBody>
          <a:bodyPr lIns="0" tIns="0" rIns="0" bIns="0" rtlCol="0" anchor="t">
            <a:spAutoFit/>
          </a:bodyPr>
          <a:lstStyle/>
          <a:p>
            <a:pPr marL="0" lvl="0" indent="0" algn="ctr">
              <a:lnSpc>
                <a:spcPts val="2604"/>
              </a:lnSpc>
              <a:spcBef>
                <a:spcPct val="0"/>
              </a:spcBef>
            </a:pPr>
            <a:r>
              <a:rPr lang="en-US" sz="1860">
                <a:solidFill>
                  <a:srgbClr val="D9D9D9"/>
                </a:solidFill>
                <a:latin typeface="Fredoka"/>
                <a:ea typeface="Fredoka"/>
                <a:cs typeface="Fredoka"/>
                <a:sym typeface="Fredoka"/>
              </a:rPr>
              <a:t>Processing</a:t>
            </a:r>
          </a:p>
        </p:txBody>
      </p:sp>
      <p:sp>
        <p:nvSpPr>
          <p:cNvPr id="14" name="TextBox 14"/>
          <p:cNvSpPr txBox="1"/>
          <p:nvPr/>
        </p:nvSpPr>
        <p:spPr>
          <a:xfrm>
            <a:off x="12706137" y="8243073"/>
            <a:ext cx="1525931" cy="319925"/>
          </a:xfrm>
          <a:prstGeom prst="rect">
            <a:avLst/>
          </a:prstGeom>
        </p:spPr>
        <p:txBody>
          <a:bodyPr lIns="0" tIns="0" rIns="0" bIns="0" rtlCol="0" anchor="t">
            <a:spAutoFit/>
          </a:bodyPr>
          <a:lstStyle/>
          <a:p>
            <a:pPr marL="0" lvl="0" indent="0" algn="ctr">
              <a:lnSpc>
                <a:spcPts val="2604"/>
              </a:lnSpc>
              <a:spcBef>
                <a:spcPct val="0"/>
              </a:spcBef>
            </a:pPr>
            <a:r>
              <a:rPr lang="en-US" sz="1860">
                <a:solidFill>
                  <a:srgbClr val="D9D9D9"/>
                </a:solidFill>
                <a:latin typeface="Fredoka"/>
                <a:ea typeface="Fredoka"/>
                <a:cs typeface="Fredoka"/>
                <a:sym typeface="Fredoka"/>
              </a:rPr>
              <a:t>Data Storage</a:t>
            </a:r>
          </a:p>
        </p:txBody>
      </p:sp>
      <p:sp>
        <p:nvSpPr>
          <p:cNvPr id="15" name="TextBox 15"/>
          <p:cNvSpPr txBox="1"/>
          <p:nvPr/>
        </p:nvSpPr>
        <p:spPr>
          <a:xfrm>
            <a:off x="15226564" y="8243073"/>
            <a:ext cx="1680730" cy="649003"/>
          </a:xfrm>
          <a:prstGeom prst="rect">
            <a:avLst/>
          </a:prstGeom>
        </p:spPr>
        <p:txBody>
          <a:bodyPr lIns="0" tIns="0" rIns="0" bIns="0" rtlCol="0" anchor="t">
            <a:spAutoFit/>
          </a:bodyPr>
          <a:lstStyle/>
          <a:p>
            <a:pPr marL="0" lvl="0" indent="0" algn="ctr">
              <a:lnSpc>
                <a:spcPts val="2604"/>
              </a:lnSpc>
              <a:spcBef>
                <a:spcPct val="0"/>
              </a:spcBef>
            </a:pPr>
            <a:r>
              <a:rPr lang="en-US" sz="1860">
                <a:solidFill>
                  <a:srgbClr val="D9D9D9"/>
                </a:solidFill>
                <a:latin typeface="Fredoka"/>
                <a:ea typeface="Fredoka"/>
                <a:cs typeface="Fredoka"/>
                <a:sym typeface="Fredoka"/>
              </a:rPr>
              <a:t>Output to User</a:t>
            </a:r>
          </a:p>
        </p:txBody>
      </p:sp>
      <p:sp>
        <p:nvSpPr>
          <p:cNvPr id="16" name="TextBox 16"/>
          <p:cNvSpPr txBox="1"/>
          <p:nvPr/>
        </p:nvSpPr>
        <p:spPr>
          <a:xfrm>
            <a:off x="1028700" y="321237"/>
            <a:ext cx="7684925"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DATAFLOW DIAGRAM</a:t>
            </a:r>
          </a:p>
        </p:txBody>
      </p:sp>
      <p:sp>
        <p:nvSpPr>
          <p:cNvPr id="17" name="TextBox 17"/>
          <p:cNvSpPr txBox="1"/>
          <p:nvPr/>
        </p:nvSpPr>
        <p:spPr>
          <a:xfrm>
            <a:off x="1883318" y="2592891"/>
            <a:ext cx="14309634" cy="1721858"/>
          </a:xfrm>
          <a:prstGeom prst="rect">
            <a:avLst/>
          </a:prstGeom>
        </p:spPr>
        <p:txBody>
          <a:bodyPr lIns="0" tIns="0" rIns="0" bIns="0" rtlCol="0" anchor="t">
            <a:spAutoFit/>
          </a:bodyPr>
          <a:lstStyle/>
          <a:p>
            <a:pPr algn="l">
              <a:lnSpc>
                <a:spcPts val="2744"/>
              </a:lnSpc>
              <a:spcBef>
                <a:spcPct val="0"/>
              </a:spcBef>
            </a:pPr>
            <a:r>
              <a:rPr lang="en-US" sz="1960" dirty="0" err="1">
                <a:solidFill>
                  <a:srgbClr val="FFFFFF"/>
                </a:solidFill>
                <a:latin typeface="Poppins"/>
                <a:ea typeface="Poppins"/>
                <a:cs typeface="Poppins"/>
                <a:sym typeface="Poppins"/>
              </a:rPr>
              <a:t>FiNova</a:t>
            </a:r>
            <a:r>
              <a:rPr lang="en-US" sz="1960" dirty="0">
                <a:solidFill>
                  <a:srgbClr val="FFFFFF"/>
                </a:solidFill>
                <a:latin typeface="Poppins"/>
                <a:ea typeface="Poppins"/>
                <a:cs typeface="Poppins"/>
                <a:sym typeface="Poppins"/>
              </a:rPr>
              <a:t> begins with a user conversation where loan requirements are captured through chat.</a:t>
            </a:r>
          </a:p>
          <a:p>
            <a:pPr algn="l">
              <a:lnSpc>
                <a:spcPts val="2744"/>
              </a:lnSpc>
              <a:spcBef>
                <a:spcPct val="0"/>
              </a:spcBef>
            </a:pPr>
            <a:r>
              <a:rPr lang="en-US" sz="1960" dirty="0">
                <a:solidFill>
                  <a:srgbClr val="FFFFFF"/>
                </a:solidFill>
                <a:latin typeface="Poppins"/>
                <a:ea typeface="Poppins"/>
                <a:cs typeface="Poppins"/>
                <a:sym typeface="Poppins"/>
              </a:rPr>
              <a:t> A Master AI Agent orchestrates specialized agents for sales, verification, underwriting, and sanctioning.</a:t>
            </a:r>
          </a:p>
          <a:p>
            <a:pPr algn="l">
              <a:lnSpc>
                <a:spcPts val="2744"/>
              </a:lnSpc>
              <a:spcBef>
                <a:spcPct val="0"/>
              </a:spcBef>
            </a:pPr>
            <a:r>
              <a:rPr lang="en-US" sz="1960" dirty="0">
                <a:solidFill>
                  <a:srgbClr val="FFFFFF"/>
                </a:solidFill>
                <a:latin typeface="Poppins"/>
                <a:ea typeface="Poppins"/>
                <a:cs typeface="Poppins"/>
                <a:sym typeface="Poppins"/>
              </a:rPr>
              <a:t> These agents interact securely with the data layer, including CRM systems, credit bureaus, PostgreSQL, and S3 storage.</a:t>
            </a:r>
          </a:p>
          <a:p>
            <a:pPr algn="l">
              <a:lnSpc>
                <a:spcPts val="2744"/>
              </a:lnSpc>
              <a:spcBef>
                <a:spcPct val="0"/>
              </a:spcBef>
            </a:pPr>
            <a:endParaRPr lang="en-US" sz="1960" dirty="0">
              <a:solidFill>
                <a:srgbClr val="FFFFFF"/>
              </a:solidFill>
              <a:latin typeface="Poppins"/>
              <a:ea typeface="Poppins"/>
              <a:cs typeface="Poppins"/>
              <a:sym typeface="Poppins"/>
            </a:endParaRPr>
          </a:p>
        </p:txBody>
      </p:sp>
      <p:sp>
        <p:nvSpPr>
          <p:cNvPr id="18" name="TextBox 18"/>
          <p:cNvSpPr txBox="1"/>
          <p:nvPr/>
        </p:nvSpPr>
        <p:spPr>
          <a:xfrm>
            <a:off x="1557589" y="9460410"/>
            <a:ext cx="12436476" cy="314325"/>
          </a:xfrm>
          <a:prstGeom prst="rect">
            <a:avLst/>
          </a:prstGeom>
        </p:spPr>
        <p:txBody>
          <a:bodyPr lIns="0" tIns="0" rIns="0" bIns="0" rtlCol="0" anchor="t">
            <a:spAutoFit/>
          </a:bodyPr>
          <a:lstStyle/>
          <a:p>
            <a:pPr algn="l">
              <a:lnSpc>
                <a:spcPts val="2351"/>
              </a:lnSpc>
              <a:spcBef>
                <a:spcPct val="0"/>
              </a:spcBef>
            </a:pPr>
            <a:r>
              <a:rPr lang="en-US" sz="1959" dirty="0">
                <a:solidFill>
                  <a:srgbClr val="FFFFFF"/>
                </a:solidFill>
                <a:latin typeface="Arimo"/>
                <a:ea typeface="Arimo"/>
                <a:cs typeface="Arimo"/>
                <a:sym typeface="Arimo"/>
              </a:rPr>
              <a:t> Finally, </a:t>
            </a:r>
            <a:r>
              <a:rPr lang="en-US" sz="1959" dirty="0" err="1">
                <a:solidFill>
                  <a:srgbClr val="FFFFFF"/>
                </a:solidFill>
                <a:latin typeface="Arimo"/>
                <a:ea typeface="Arimo"/>
                <a:cs typeface="Arimo"/>
                <a:sym typeface="Arimo"/>
              </a:rPr>
              <a:t>FiNova</a:t>
            </a:r>
            <a:r>
              <a:rPr lang="en-US" sz="1959" dirty="0">
                <a:solidFill>
                  <a:srgbClr val="FFFFFF"/>
                </a:solidFill>
                <a:latin typeface="Arimo"/>
                <a:ea typeface="Arimo"/>
                <a:cs typeface="Arimo"/>
                <a:sym typeface="Arimo"/>
              </a:rPr>
              <a:t> delivers a clear output to the user as a sanction letter or a concise chat-based decision summary.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24"/>
        </a:solidFill>
        <a:effectLst/>
      </p:bgPr>
    </p:bg>
    <p:spTree>
      <p:nvGrpSpPr>
        <p:cNvPr id="1" name=""/>
        <p:cNvGrpSpPr/>
        <p:nvPr/>
      </p:nvGrpSpPr>
      <p:grpSpPr>
        <a:xfrm>
          <a:off x="0" y="0"/>
          <a:ext cx="0" cy="0"/>
          <a:chOff x="0" y="0"/>
          <a:chExt cx="0" cy="0"/>
        </a:xfrm>
      </p:grpSpPr>
      <p:sp>
        <p:nvSpPr>
          <p:cNvPr id="2" name="Freeform 2"/>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a:grpSpLocks noChangeAspect="1"/>
          </p:cNvGrpSpPr>
          <p:nvPr/>
        </p:nvGrpSpPr>
        <p:grpSpPr>
          <a:xfrm rot="-10800000">
            <a:off x="0" y="0"/>
            <a:ext cx="18288000" cy="10286998"/>
            <a:chOff x="0" y="0"/>
            <a:chExt cx="24384000" cy="13715998"/>
          </a:xfrm>
        </p:grpSpPr>
        <p:sp>
          <p:nvSpPr>
            <p:cNvPr id="4" name="Freeform 4"/>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5"/>
              <a:stretch>
                <a:fillRect l="-11154" t="-11153" r="-10"/>
              </a:stretch>
            </a:blipFill>
          </p:spPr>
        </p:sp>
      </p:grpSp>
      <p:grpSp>
        <p:nvGrpSpPr>
          <p:cNvPr id="5" name="Group 5"/>
          <p:cNvGrpSpPr>
            <a:grpSpLocks noChangeAspect="1"/>
          </p:cNvGrpSpPr>
          <p:nvPr/>
        </p:nvGrpSpPr>
        <p:grpSpPr>
          <a:xfrm>
            <a:off x="12706137" y="646118"/>
            <a:ext cx="5581863" cy="332584"/>
            <a:chOff x="0" y="0"/>
            <a:chExt cx="7442484" cy="443446"/>
          </a:xfrm>
        </p:grpSpPr>
        <p:sp>
          <p:nvSpPr>
            <p:cNvPr id="6" name="Freeform 6" descr="A colorful waves on a black background  Description automatically generated"/>
            <p:cNvSpPr/>
            <p:nvPr/>
          </p:nvSpPr>
          <p:spPr>
            <a:xfrm>
              <a:off x="0" y="0"/>
              <a:ext cx="7442454" cy="443484"/>
            </a:xfrm>
            <a:custGeom>
              <a:avLst/>
              <a:gdLst/>
              <a:ahLst/>
              <a:cxnLst/>
              <a:rect l="l" t="t" r="r" b="b"/>
              <a:pathLst>
                <a:path w="7442454" h="443484">
                  <a:moveTo>
                    <a:pt x="0" y="0"/>
                  </a:moveTo>
                  <a:lnTo>
                    <a:pt x="7442454" y="0"/>
                  </a:lnTo>
                  <a:lnTo>
                    <a:pt x="7442454" y="443484"/>
                  </a:lnTo>
                  <a:lnTo>
                    <a:pt x="0" y="443484"/>
                  </a:lnTo>
                  <a:lnTo>
                    <a:pt x="0" y="0"/>
                  </a:lnTo>
                  <a:close/>
                </a:path>
              </a:pathLst>
            </a:custGeom>
            <a:blipFill>
              <a:blip r:embed="rId6"/>
              <a:stretch>
                <a:fillRect t="-88113" b="-57246"/>
              </a:stretch>
            </a:blipFill>
          </p:spPr>
        </p:sp>
      </p:grpSp>
      <p:sp>
        <p:nvSpPr>
          <p:cNvPr id="7" name="Freeform 7"/>
          <p:cNvSpPr/>
          <p:nvPr/>
        </p:nvSpPr>
        <p:spPr>
          <a:xfrm>
            <a:off x="2030749" y="1269692"/>
            <a:ext cx="13837286" cy="8385980"/>
          </a:xfrm>
          <a:custGeom>
            <a:avLst/>
            <a:gdLst/>
            <a:ahLst/>
            <a:cxnLst/>
            <a:rect l="l" t="t" r="r" b="b"/>
            <a:pathLst>
              <a:path w="13837286" h="8385980">
                <a:moveTo>
                  <a:pt x="0" y="0"/>
                </a:moveTo>
                <a:lnTo>
                  <a:pt x="13837286" y="0"/>
                </a:lnTo>
                <a:lnTo>
                  <a:pt x="13837286" y="8385980"/>
                </a:lnTo>
                <a:lnTo>
                  <a:pt x="0" y="8385980"/>
                </a:lnTo>
                <a:lnTo>
                  <a:pt x="0" y="0"/>
                </a:lnTo>
                <a:close/>
              </a:path>
            </a:pathLst>
          </a:custGeom>
          <a:blipFill>
            <a:blip r:embed="rId7"/>
            <a:stretch>
              <a:fillRect l="-7421" t="-3309" r="-7508" b="-2652"/>
            </a:stretch>
          </a:blipFill>
        </p:spPr>
      </p:sp>
      <p:sp>
        <p:nvSpPr>
          <p:cNvPr id="8" name="TextBox 8"/>
          <p:cNvSpPr txBox="1"/>
          <p:nvPr/>
        </p:nvSpPr>
        <p:spPr>
          <a:xfrm>
            <a:off x="728620" y="9636622"/>
            <a:ext cx="584597" cy="200025"/>
          </a:xfrm>
          <a:prstGeom prst="rect">
            <a:avLst/>
          </a:prstGeom>
        </p:spPr>
        <p:txBody>
          <a:bodyPr lIns="0" tIns="0" rIns="0" bIns="0" rtlCol="0" anchor="t">
            <a:spAutoFit/>
          </a:bodyPr>
          <a:lstStyle/>
          <a:p>
            <a:pPr algn="l">
              <a:lnSpc>
                <a:spcPts val="1439"/>
              </a:lnSpc>
            </a:pPr>
            <a:r>
              <a:rPr lang="en-US" sz="1200">
                <a:solidFill>
                  <a:srgbClr val="FFFFFF"/>
                </a:solidFill>
                <a:latin typeface="Arimo"/>
                <a:ea typeface="Arimo"/>
                <a:cs typeface="Arimo"/>
                <a:sym typeface="Arimo"/>
              </a:rPr>
              <a:t>Page ‹6›</a:t>
            </a:r>
          </a:p>
        </p:txBody>
      </p:sp>
      <p:sp>
        <p:nvSpPr>
          <p:cNvPr id="9" name="TextBox 9"/>
          <p:cNvSpPr txBox="1"/>
          <p:nvPr/>
        </p:nvSpPr>
        <p:spPr>
          <a:xfrm>
            <a:off x="1028700" y="297180"/>
            <a:ext cx="3069805" cy="731520"/>
          </a:xfrm>
          <a:prstGeom prst="rect">
            <a:avLst/>
          </a:prstGeom>
        </p:spPr>
        <p:txBody>
          <a:bodyPr lIns="0" tIns="0" rIns="0" bIns="0" rtlCol="0" anchor="t">
            <a:spAutoFit/>
          </a:bodyPr>
          <a:lstStyle/>
          <a:p>
            <a:pPr algn="ctr">
              <a:lnSpc>
                <a:spcPts val="5880"/>
              </a:lnSpc>
            </a:pPr>
            <a:r>
              <a:rPr lang="en-US" sz="4200">
                <a:solidFill>
                  <a:srgbClr val="FFFFFF"/>
                </a:solidFill>
                <a:latin typeface="Archivo Black"/>
                <a:ea typeface="Archivo Black"/>
                <a:cs typeface="Archivo Black"/>
                <a:sym typeface="Archivo Black"/>
              </a:rPr>
              <a:t>FiNova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24"/>
        </a:solidFill>
        <a:effectLst/>
      </p:bgPr>
    </p:bg>
    <p:spTree>
      <p:nvGrpSpPr>
        <p:cNvPr id="1" name=""/>
        <p:cNvGrpSpPr/>
        <p:nvPr/>
      </p:nvGrpSpPr>
      <p:grpSpPr>
        <a:xfrm>
          <a:off x="0" y="0"/>
          <a:ext cx="0" cy="0"/>
          <a:chOff x="0" y="0"/>
          <a:chExt cx="0" cy="0"/>
        </a:xfrm>
      </p:grpSpPr>
      <p:sp>
        <p:nvSpPr>
          <p:cNvPr id="2" name="Freeform 2"/>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a:grpSpLocks noChangeAspect="1"/>
          </p:cNvGrpSpPr>
          <p:nvPr/>
        </p:nvGrpSpPr>
        <p:grpSpPr>
          <a:xfrm rot="-10800000">
            <a:off x="0" y="0"/>
            <a:ext cx="18288000" cy="10286998"/>
            <a:chOff x="0" y="0"/>
            <a:chExt cx="24384000" cy="13715998"/>
          </a:xfrm>
        </p:grpSpPr>
        <p:sp>
          <p:nvSpPr>
            <p:cNvPr id="4" name="Freeform 4"/>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6"/>
              <a:stretch>
                <a:fillRect l="-11154" t="-11153" r="-10"/>
              </a:stretch>
            </a:blipFill>
          </p:spPr>
        </p:sp>
      </p:grpSp>
      <p:sp>
        <p:nvSpPr>
          <p:cNvPr id="5" name="TextBox 5"/>
          <p:cNvSpPr txBox="1"/>
          <p:nvPr/>
        </p:nvSpPr>
        <p:spPr>
          <a:xfrm>
            <a:off x="728620" y="9636622"/>
            <a:ext cx="763647" cy="203716"/>
          </a:xfrm>
          <a:prstGeom prst="rect">
            <a:avLst/>
          </a:prstGeom>
        </p:spPr>
        <p:txBody>
          <a:bodyPr lIns="0" tIns="0" rIns="0" bIns="0" rtlCol="0" anchor="t">
            <a:spAutoFit/>
          </a:bodyPr>
          <a:lstStyle/>
          <a:p>
            <a:pPr algn="l">
              <a:lnSpc>
                <a:spcPts val="1439"/>
              </a:lnSpc>
            </a:pPr>
            <a:r>
              <a:rPr lang="en-US" sz="1200">
                <a:solidFill>
                  <a:srgbClr val="FFFFFF"/>
                </a:solidFill>
                <a:latin typeface="Arimo"/>
                <a:ea typeface="Arimo"/>
                <a:cs typeface="Arimo"/>
                <a:sym typeface="Arimo"/>
              </a:rPr>
              <a:t>Page ‹#›</a:t>
            </a:r>
          </a:p>
        </p:txBody>
      </p:sp>
      <p:grpSp>
        <p:nvGrpSpPr>
          <p:cNvPr id="6" name="Group 6"/>
          <p:cNvGrpSpPr>
            <a:grpSpLocks noChangeAspect="1"/>
          </p:cNvGrpSpPr>
          <p:nvPr/>
        </p:nvGrpSpPr>
        <p:grpSpPr>
          <a:xfrm>
            <a:off x="0" y="2678"/>
            <a:ext cx="18288000" cy="10281645"/>
            <a:chOff x="0" y="0"/>
            <a:chExt cx="24384000" cy="13708860"/>
          </a:xfrm>
        </p:grpSpPr>
        <p:sp>
          <p:nvSpPr>
            <p:cNvPr id="7" name="Freeform 7" descr="A blue and red light  Description automatically generated with medium confidence"/>
            <p:cNvSpPr/>
            <p:nvPr/>
          </p:nvSpPr>
          <p:spPr>
            <a:xfrm>
              <a:off x="0" y="0"/>
              <a:ext cx="24384000" cy="13708887"/>
            </a:xfrm>
            <a:custGeom>
              <a:avLst/>
              <a:gdLst/>
              <a:ahLst/>
              <a:cxnLst/>
              <a:rect l="l" t="t" r="r" b="b"/>
              <a:pathLst>
                <a:path w="24384000" h="13708887">
                  <a:moveTo>
                    <a:pt x="0" y="0"/>
                  </a:moveTo>
                  <a:lnTo>
                    <a:pt x="24384000" y="0"/>
                  </a:lnTo>
                  <a:lnTo>
                    <a:pt x="24384000" y="13708887"/>
                  </a:lnTo>
                  <a:lnTo>
                    <a:pt x="0" y="13708887"/>
                  </a:lnTo>
                  <a:lnTo>
                    <a:pt x="0" y="0"/>
                  </a:lnTo>
                  <a:close/>
                </a:path>
              </a:pathLst>
            </a:custGeom>
            <a:blipFill>
              <a:blip r:embed="rId7"/>
              <a:stretch>
                <a:fillRect l="-73398" t="-43419" r="-22126" b="-2561"/>
              </a:stretch>
            </a:blipFill>
          </p:spPr>
        </p:sp>
      </p:grpSp>
      <p:grpSp>
        <p:nvGrpSpPr>
          <p:cNvPr id="8" name="Group 8"/>
          <p:cNvGrpSpPr/>
          <p:nvPr/>
        </p:nvGrpSpPr>
        <p:grpSpPr>
          <a:xfrm>
            <a:off x="709706" y="830907"/>
            <a:ext cx="16868592" cy="8625188"/>
            <a:chOff x="0" y="0"/>
            <a:chExt cx="22491456" cy="11500250"/>
          </a:xfrm>
        </p:grpSpPr>
        <p:sp>
          <p:nvSpPr>
            <p:cNvPr id="9" name="Freeform 9"/>
            <p:cNvSpPr/>
            <p:nvPr/>
          </p:nvSpPr>
          <p:spPr>
            <a:xfrm>
              <a:off x="0" y="0"/>
              <a:ext cx="22491446" cy="11500231"/>
            </a:xfrm>
            <a:custGeom>
              <a:avLst/>
              <a:gdLst/>
              <a:ahLst/>
              <a:cxnLst/>
              <a:rect l="l" t="t" r="r" b="b"/>
              <a:pathLst>
                <a:path w="22491446" h="11500231">
                  <a:moveTo>
                    <a:pt x="38100" y="0"/>
                  </a:moveTo>
                  <a:lnTo>
                    <a:pt x="22453346" y="0"/>
                  </a:lnTo>
                  <a:cubicBezTo>
                    <a:pt x="22474428" y="0"/>
                    <a:pt x="22491446" y="17018"/>
                    <a:pt x="22491446" y="38100"/>
                  </a:cubicBezTo>
                  <a:lnTo>
                    <a:pt x="22491446" y="11462131"/>
                  </a:lnTo>
                  <a:cubicBezTo>
                    <a:pt x="22491446" y="11483213"/>
                    <a:pt x="22474428" y="11500231"/>
                    <a:pt x="22453346" y="11500231"/>
                  </a:cubicBezTo>
                  <a:lnTo>
                    <a:pt x="38100" y="11500231"/>
                  </a:lnTo>
                  <a:cubicBezTo>
                    <a:pt x="17018" y="11500231"/>
                    <a:pt x="0" y="11483213"/>
                    <a:pt x="0" y="11462131"/>
                  </a:cubicBezTo>
                  <a:lnTo>
                    <a:pt x="0" y="38100"/>
                  </a:lnTo>
                  <a:cubicBezTo>
                    <a:pt x="0" y="17018"/>
                    <a:pt x="17018" y="0"/>
                    <a:pt x="38100" y="0"/>
                  </a:cubicBezTo>
                  <a:moveTo>
                    <a:pt x="38100" y="76200"/>
                  </a:moveTo>
                  <a:lnTo>
                    <a:pt x="38100" y="38100"/>
                  </a:lnTo>
                  <a:lnTo>
                    <a:pt x="76200" y="38100"/>
                  </a:lnTo>
                  <a:lnTo>
                    <a:pt x="76200" y="11462131"/>
                  </a:lnTo>
                  <a:lnTo>
                    <a:pt x="38100" y="11462131"/>
                  </a:lnTo>
                  <a:lnTo>
                    <a:pt x="38100" y="11424031"/>
                  </a:lnTo>
                  <a:lnTo>
                    <a:pt x="22453346" y="11424031"/>
                  </a:lnTo>
                  <a:lnTo>
                    <a:pt x="22453346" y="11462131"/>
                  </a:lnTo>
                  <a:lnTo>
                    <a:pt x="22415246" y="11462131"/>
                  </a:lnTo>
                  <a:lnTo>
                    <a:pt x="22415246" y="38100"/>
                  </a:lnTo>
                  <a:lnTo>
                    <a:pt x="22453346" y="38100"/>
                  </a:lnTo>
                  <a:lnTo>
                    <a:pt x="22453346" y="76200"/>
                  </a:lnTo>
                  <a:lnTo>
                    <a:pt x="38100" y="76200"/>
                  </a:lnTo>
                  <a:close/>
                </a:path>
              </a:pathLst>
            </a:custGeom>
            <a:solidFill>
              <a:srgbClr val="FFFFFF"/>
            </a:solidFill>
            <a:ln w="12700">
              <a:solidFill>
                <a:srgbClr val="000000"/>
              </a:solidFill>
            </a:ln>
          </p:spPr>
        </p:sp>
      </p:grpSp>
      <p:grpSp>
        <p:nvGrpSpPr>
          <p:cNvPr id="10" name="Group 10"/>
          <p:cNvGrpSpPr>
            <a:grpSpLocks noChangeAspect="1"/>
          </p:cNvGrpSpPr>
          <p:nvPr/>
        </p:nvGrpSpPr>
        <p:grpSpPr>
          <a:xfrm>
            <a:off x="1" y="2678"/>
            <a:ext cx="5448320" cy="6523767"/>
            <a:chOff x="0" y="0"/>
            <a:chExt cx="7264426" cy="8698356"/>
          </a:xfrm>
        </p:grpSpPr>
        <p:sp>
          <p:nvSpPr>
            <p:cNvPr id="11" name="Freeform 11" descr="A blue and red light  Description automatically generated with medium confidence"/>
            <p:cNvSpPr/>
            <p:nvPr/>
          </p:nvSpPr>
          <p:spPr>
            <a:xfrm>
              <a:off x="0" y="0"/>
              <a:ext cx="7264400" cy="8698357"/>
            </a:xfrm>
            <a:custGeom>
              <a:avLst/>
              <a:gdLst/>
              <a:ahLst/>
              <a:cxnLst/>
              <a:rect l="l" t="t" r="r" b="b"/>
              <a:pathLst>
                <a:path w="7264400" h="8698357">
                  <a:moveTo>
                    <a:pt x="0" y="0"/>
                  </a:moveTo>
                  <a:lnTo>
                    <a:pt x="7264400" y="0"/>
                  </a:lnTo>
                  <a:lnTo>
                    <a:pt x="7264400" y="8698357"/>
                  </a:lnTo>
                  <a:lnTo>
                    <a:pt x="0" y="8698357"/>
                  </a:lnTo>
                  <a:lnTo>
                    <a:pt x="0" y="0"/>
                  </a:lnTo>
                  <a:close/>
                </a:path>
              </a:pathLst>
            </a:custGeom>
            <a:blipFill>
              <a:blip r:embed="rId8"/>
              <a:stretch>
                <a:fillRect l="-244303" t="-68432" r="-312003" b="-61638"/>
              </a:stretch>
            </a:blipFill>
          </p:spPr>
        </p:sp>
      </p:grpSp>
      <p:grpSp>
        <p:nvGrpSpPr>
          <p:cNvPr id="12" name="Group 12"/>
          <p:cNvGrpSpPr>
            <a:grpSpLocks noChangeAspect="1"/>
          </p:cNvGrpSpPr>
          <p:nvPr/>
        </p:nvGrpSpPr>
        <p:grpSpPr>
          <a:xfrm>
            <a:off x="14703705" y="2653058"/>
            <a:ext cx="3584295" cy="7631265"/>
            <a:chOff x="0" y="0"/>
            <a:chExt cx="4779060" cy="10175020"/>
          </a:xfrm>
        </p:grpSpPr>
        <p:sp>
          <p:nvSpPr>
            <p:cNvPr id="13" name="Freeform 13" descr="A blue and red light  Description automatically generated with medium confidence"/>
            <p:cNvSpPr/>
            <p:nvPr/>
          </p:nvSpPr>
          <p:spPr>
            <a:xfrm>
              <a:off x="0" y="0"/>
              <a:ext cx="4779010" cy="10174986"/>
            </a:xfrm>
            <a:custGeom>
              <a:avLst/>
              <a:gdLst/>
              <a:ahLst/>
              <a:cxnLst/>
              <a:rect l="l" t="t" r="r" b="b"/>
              <a:pathLst>
                <a:path w="4779010" h="10174986">
                  <a:moveTo>
                    <a:pt x="0" y="0"/>
                  </a:moveTo>
                  <a:lnTo>
                    <a:pt x="4779010" y="0"/>
                  </a:lnTo>
                  <a:lnTo>
                    <a:pt x="4779010" y="10174986"/>
                  </a:lnTo>
                  <a:lnTo>
                    <a:pt x="0" y="10174986"/>
                  </a:lnTo>
                  <a:lnTo>
                    <a:pt x="0" y="0"/>
                  </a:lnTo>
                  <a:close/>
                </a:path>
              </a:pathLst>
            </a:custGeom>
            <a:blipFill>
              <a:blip r:embed="rId9"/>
              <a:stretch>
                <a:fillRect l="-784810" t="-93228" r="-112813" b="-3452"/>
              </a:stretch>
            </a:blipFill>
          </p:spPr>
        </p:sp>
      </p:grpSp>
      <p:pic>
        <p:nvPicPr>
          <p:cNvPr id="14" name="Picture 14"/>
          <p:cNvPicPr>
            <a:picLocks noChangeAspect="1"/>
          </p:cNvPicPr>
          <p:nvPr>
            <a:videoFile r:link="rId1"/>
          </p:nvPr>
        </p:nvPicPr>
        <p:blipFill>
          <a:blip r:embed="rId10"/>
          <a:stretch>
            <a:fillRect/>
          </a:stretch>
        </p:blipFill>
        <p:spPr>
          <a:xfrm>
            <a:off x="1284717" y="1449017"/>
            <a:ext cx="6971018" cy="3918137"/>
          </a:xfrm>
          <a:prstGeom prst="rect">
            <a:avLst/>
          </a:prstGeom>
        </p:spPr>
      </p:pic>
      <p:sp>
        <p:nvSpPr>
          <p:cNvPr id="15" name="Freeform 15"/>
          <p:cNvSpPr/>
          <p:nvPr/>
        </p:nvSpPr>
        <p:spPr>
          <a:xfrm>
            <a:off x="1284717" y="5803898"/>
            <a:ext cx="3241535" cy="2945044"/>
          </a:xfrm>
          <a:custGeom>
            <a:avLst/>
            <a:gdLst/>
            <a:ahLst/>
            <a:cxnLst/>
            <a:rect l="l" t="t" r="r" b="b"/>
            <a:pathLst>
              <a:path w="3241535" h="2945044">
                <a:moveTo>
                  <a:pt x="0" y="0"/>
                </a:moveTo>
                <a:lnTo>
                  <a:pt x="3241535" y="0"/>
                </a:lnTo>
                <a:lnTo>
                  <a:pt x="3241535" y="2945044"/>
                </a:lnTo>
                <a:lnTo>
                  <a:pt x="0" y="2945044"/>
                </a:lnTo>
                <a:lnTo>
                  <a:pt x="0" y="0"/>
                </a:lnTo>
                <a:close/>
              </a:path>
            </a:pathLst>
          </a:custGeom>
          <a:blipFill>
            <a:blip r:embed="rId11"/>
            <a:stretch>
              <a:fillRect r="-17530" b="-580"/>
            </a:stretch>
          </a:blipFill>
        </p:spPr>
      </p:sp>
      <p:sp>
        <p:nvSpPr>
          <p:cNvPr id="16" name="Freeform 16"/>
          <p:cNvSpPr/>
          <p:nvPr/>
        </p:nvSpPr>
        <p:spPr>
          <a:xfrm>
            <a:off x="4931216" y="5803898"/>
            <a:ext cx="4371122" cy="2945044"/>
          </a:xfrm>
          <a:custGeom>
            <a:avLst/>
            <a:gdLst/>
            <a:ahLst/>
            <a:cxnLst/>
            <a:rect l="l" t="t" r="r" b="b"/>
            <a:pathLst>
              <a:path w="4371122" h="2945044">
                <a:moveTo>
                  <a:pt x="0" y="0"/>
                </a:moveTo>
                <a:lnTo>
                  <a:pt x="4371122" y="0"/>
                </a:lnTo>
                <a:lnTo>
                  <a:pt x="4371122" y="2945044"/>
                </a:lnTo>
                <a:lnTo>
                  <a:pt x="0" y="2945044"/>
                </a:lnTo>
                <a:lnTo>
                  <a:pt x="0" y="0"/>
                </a:lnTo>
                <a:close/>
              </a:path>
            </a:pathLst>
          </a:custGeom>
          <a:blipFill>
            <a:blip r:embed="rId12"/>
            <a:stretch>
              <a:fillRect/>
            </a:stretch>
          </a:blipFill>
        </p:spPr>
      </p:sp>
      <p:sp>
        <p:nvSpPr>
          <p:cNvPr id="17" name="Freeform 17"/>
          <p:cNvSpPr/>
          <p:nvPr/>
        </p:nvSpPr>
        <p:spPr>
          <a:xfrm>
            <a:off x="9711913" y="5819189"/>
            <a:ext cx="6151900" cy="2929753"/>
          </a:xfrm>
          <a:custGeom>
            <a:avLst/>
            <a:gdLst/>
            <a:ahLst/>
            <a:cxnLst/>
            <a:rect l="l" t="t" r="r" b="b"/>
            <a:pathLst>
              <a:path w="6151900" h="2929753">
                <a:moveTo>
                  <a:pt x="0" y="0"/>
                </a:moveTo>
                <a:lnTo>
                  <a:pt x="6151901" y="0"/>
                </a:lnTo>
                <a:lnTo>
                  <a:pt x="6151901" y="2929753"/>
                </a:lnTo>
                <a:lnTo>
                  <a:pt x="0" y="2929753"/>
                </a:lnTo>
                <a:lnTo>
                  <a:pt x="0" y="0"/>
                </a:lnTo>
                <a:close/>
              </a:path>
            </a:pathLst>
          </a:custGeom>
          <a:blipFill>
            <a:blip r:embed="rId13"/>
            <a:stretch>
              <a:fillRect l="-262" r="-262"/>
            </a:stretch>
          </a:blipFill>
        </p:spPr>
      </p:sp>
      <p:sp>
        <p:nvSpPr>
          <p:cNvPr id="18" name="TextBox 18"/>
          <p:cNvSpPr txBox="1"/>
          <p:nvPr/>
        </p:nvSpPr>
        <p:spPr>
          <a:xfrm>
            <a:off x="9144000" y="1810221"/>
            <a:ext cx="7473760" cy="2176748"/>
          </a:xfrm>
          <a:prstGeom prst="rect">
            <a:avLst/>
          </a:prstGeom>
        </p:spPr>
        <p:txBody>
          <a:bodyPr lIns="0" tIns="0" rIns="0" bIns="0" rtlCol="0" anchor="t">
            <a:spAutoFit/>
          </a:bodyPr>
          <a:lstStyle/>
          <a:p>
            <a:pPr algn="l">
              <a:lnSpc>
                <a:spcPts val="2845"/>
              </a:lnSpc>
            </a:pPr>
            <a:r>
              <a:rPr lang="en-US" sz="2371" dirty="0" err="1">
                <a:solidFill>
                  <a:srgbClr val="FFFFFF"/>
                </a:solidFill>
                <a:latin typeface="Georgia"/>
                <a:ea typeface="Georgia"/>
                <a:cs typeface="Georgia"/>
                <a:sym typeface="Georgia"/>
              </a:rPr>
              <a:t>Youtube</a:t>
            </a:r>
            <a:r>
              <a:rPr lang="en-US" sz="2371" dirty="0">
                <a:solidFill>
                  <a:srgbClr val="FFFFFF"/>
                </a:solidFill>
                <a:latin typeface="Georgia"/>
                <a:ea typeface="Georgia"/>
                <a:cs typeface="Georgia"/>
                <a:sym typeface="Georgia"/>
              </a:rPr>
              <a:t>:-</a:t>
            </a:r>
          </a:p>
          <a:p>
            <a:pPr algn="l">
              <a:lnSpc>
                <a:spcPts val="2845"/>
              </a:lnSpc>
            </a:pPr>
            <a:r>
              <a:rPr lang="en-US" sz="2371" dirty="0">
                <a:solidFill>
                  <a:srgbClr val="FFFFFF"/>
                </a:solidFill>
                <a:latin typeface="Georgia"/>
                <a:ea typeface="Georgia"/>
                <a:cs typeface="Georgia"/>
                <a:sym typeface="Georgia"/>
              </a:rPr>
              <a:t>https://youtu.be/z2pMCMNqB8E</a:t>
            </a:r>
          </a:p>
          <a:p>
            <a:pPr algn="l">
              <a:lnSpc>
                <a:spcPts val="2845"/>
              </a:lnSpc>
            </a:pPr>
            <a:endParaRPr lang="en-US" sz="2371" dirty="0">
              <a:solidFill>
                <a:srgbClr val="FFFFFF"/>
              </a:solidFill>
              <a:latin typeface="Georgia"/>
              <a:ea typeface="Georgia"/>
              <a:cs typeface="Georgia"/>
              <a:sym typeface="Georgia"/>
            </a:endParaRPr>
          </a:p>
          <a:p>
            <a:pPr algn="l">
              <a:lnSpc>
                <a:spcPts val="2845"/>
              </a:lnSpc>
            </a:pPr>
            <a:endParaRPr lang="en-US" sz="2371" dirty="0">
              <a:solidFill>
                <a:srgbClr val="FFFFFF"/>
              </a:solidFill>
              <a:latin typeface="Georgia"/>
              <a:ea typeface="Georgia"/>
              <a:cs typeface="Georgia"/>
              <a:sym typeface="Georgia"/>
            </a:endParaRPr>
          </a:p>
          <a:p>
            <a:pPr algn="l">
              <a:lnSpc>
                <a:spcPts val="2845"/>
              </a:lnSpc>
            </a:pPr>
            <a:r>
              <a:rPr lang="en-US" sz="2371" dirty="0">
                <a:solidFill>
                  <a:srgbClr val="FFFFFF"/>
                </a:solidFill>
                <a:latin typeface="Georgia"/>
                <a:ea typeface="Georgia"/>
                <a:cs typeface="Georgia"/>
                <a:sym typeface="Georgia"/>
              </a:rPr>
              <a:t>GitHub:-</a:t>
            </a:r>
          </a:p>
          <a:p>
            <a:pPr algn="l">
              <a:lnSpc>
                <a:spcPts val="2845"/>
              </a:lnSpc>
            </a:pPr>
            <a:r>
              <a:rPr lang="en-US" sz="2371" dirty="0">
                <a:solidFill>
                  <a:srgbClr val="FFFFFF"/>
                </a:solidFill>
                <a:latin typeface="Georgia"/>
                <a:ea typeface="Georgia"/>
                <a:cs typeface="Georgia"/>
                <a:sym typeface="Georgia"/>
              </a:rPr>
              <a:t>https://github.com/jdjadhav/FiNova-FinancialBot.git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A24"/>
        </a:solidFill>
        <a:effectLst/>
      </p:bgPr>
    </p:bg>
    <p:spTree>
      <p:nvGrpSpPr>
        <p:cNvPr id="1" name=""/>
        <p:cNvGrpSpPr/>
        <p:nvPr/>
      </p:nvGrpSpPr>
      <p:grpSpPr>
        <a:xfrm>
          <a:off x="0" y="0"/>
          <a:ext cx="0" cy="0"/>
          <a:chOff x="0" y="0"/>
          <a:chExt cx="0" cy="0"/>
        </a:xfrm>
      </p:grpSpPr>
      <p:sp>
        <p:nvSpPr>
          <p:cNvPr id="2" name="Freeform 2"/>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a:grpSpLocks noChangeAspect="1"/>
          </p:cNvGrpSpPr>
          <p:nvPr/>
        </p:nvGrpSpPr>
        <p:grpSpPr>
          <a:xfrm rot="-10800000">
            <a:off x="7144" y="0"/>
            <a:ext cx="18288000" cy="10286998"/>
            <a:chOff x="0" y="0"/>
            <a:chExt cx="24384000" cy="13715998"/>
          </a:xfrm>
        </p:grpSpPr>
        <p:sp>
          <p:nvSpPr>
            <p:cNvPr id="4" name="Freeform 4"/>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5"/>
              <a:stretch>
                <a:fillRect l="-11154" t="-11153" r="-10"/>
              </a:stretch>
            </a:blipFill>
          </p:spPr>
        </p:sp>
      </p:grpSp>
      <p:sp>
        <p:nvSpPr>
          <p:cNvPr id="5" name="TextBox 5"/>
          <p:cNvSpPr txBox="1"/>
          <p:nvPr/>
        </p:nvSpPr>
        <p:spPr>
          <a:xfrm>
            <a:off x="728620" y="9636622"/>
            <a:ext cx="584597" cy="200025"/>
          </a:xfrm>
          <a:prstGeom prst="rect">
            <a:avLst/>
          </a:prstGeom>
        </p:spPr>
        <p:txBody>
          <a:bodyPr lIns="0" tIns="0" rIns="0" bIns="0" rtlCol="0" anchor="t">
            <a:spAutoFit/>
          </a:bodyPr>
          <a:lstStyle/>
          <a:p>
            <a:pPr algn="l">
              <a:lnSpc>
                <a:spcPts val="1439"/>
              </a:lnSpc>
            </a:pPr>
            <a:r>
              <a:rPr lang="en-US" sz="1200">
                <a:solidFill>
                  <a:srgbClr val="FFFFFF"/>
                </a:solidFill>
                <a:latin typeface="Arimo"/>
                <a:ea typeface="Arimo"/>
                <a:cs typeface="Arimo"/>
                <a:sym typeface="Arimo"/>
              </a:rPr>
              <a:t>Page ‹1›</a:t>
            </a:r>
          </a:p>
        </p:txBody>
      </p:sp>
      <p:grpSp>
        <p:nvGrpSpPr>
          <p:cNvPr id="6" name="Group 6"/>
          <p:cNvGrpSpPr>
            <a:grpSpLocks noChangeAspect="1"/>
          </p:cNvGrpSpPr>
          <p:nvPr/>
        </p:nvGrpSpPr>
        <p:grpSpPr>
          <a:xfrm>
            <a:off x="10658212" y="1033560"/>
            <a:ext cx="7629788" cy="454605"/>
            <a:chOff x="0" y="0"/>
            <a:chExt cx="10173050" cy="606140"/>
          </a:xfrm>
        </p:grpSpPr>
        <p:sp>
          <p:nvSpPr>
            <p:cNvPr id="7" name="Freeform 7" descr="A colorful waves on a black background  Description automatically generated"/>
            <p:cNvSpPr/>
            <p:nvPr/>
          </p:nvSpPr>
          <p:spPr>
            <a:xfrm>
              <a:off x="0" y="0"/>
              <a:ext cx="10173081" cy="606171"/>
            </a:xfrm>
            <a:custGeom>
              <a:avLst/>
              <a:gdLst/>
              <a:ahLst/>
              <a:cxnLst/>
              <a:rect l="l" t="t" r="r" b="b"/>
              <a:pathLst>
                <a:path w="10173081" h="606171">
                  <a:moveTo>
                    <a:pt x="0" y="0"/>
                  </a:moveTo>
                  <a:lnTo>
                    <a:pt x="10173081" y="0"/>
                  </a:lnTo>
                  <a:lnTo>
                    <a:pt x="10173081" y="606171"/>
                  </a:lnTo>
                  <a:lnTo>
                    <a:pt x="0" y="606171"/>
                  </a:lnTo>
                  <a:lnTo>
                    <a:pt x="0" y="0"/>
                  </a:lnTo>
                  <a:close/>
                </a:path>
              </a:pathLst>
            </a:custGeom>
            <a:blipFill>
              <a:blip r:embed="rId6"/>
              <a:stretch>
                <a:fillRect t="-88138" b="-57291"/>
              </a:stretch>
            </a:blipFill>
          </p:spPr>
        </p:sp>
      </p:grpSp>
      <p:sp>
        <p:nvSpPr>
          <p:cNvPr id="8" name="TextBox 8"/>
          <p:cNvSpPr txBox="1"/>
          <p:nvPr/>
        </p:nvSpPr>
        <p:spPr>
          <a:xfrm>
            <a:off x="725740" y="381721"/>
            <a:ext cx="16326677" cy="715872"/>
          </a:xfrm>
          <a:prstGeom prst="rect">
            <a:avLst/>
          </a:prstGeom>
        </p:spPr>
        <p:txBody>
          <a:bodyPr lIns="0" tIns="0" rIns="0" bIns="0" rtlCol="0" anchor="t">
            <a:spAutoFit/>
          </a:bodyPr>
          <a:lstStyle/>
          <a:p>
            <a:pPr algn="l">
              <a:lnSpc>
                <a:spcPts val="4320"/>
              </a:lnSpc>
            </a:pPr>
            <a:r>
              <a:rPr lang="en-US" sz="3600">
                <a:solidFill>
                  <a:srgbClr val="FFE600"/>
                </a:solidFill>
                <a:latin typeface="Georgia"/>
                <a:ea typeface="Georgia"/>
                <a:cs typeface="Georgia"/>
                <a:sym typeface="Georgia"/>
              </a:rPr>
              <a:t>Congratulations</a:t>
            </a:r>
            <a:r>
              <a:rPr lang="en-US" sz="3600">
                <a:solidFill>
                  <a:srgbClr val="FFFFFF"/>
                </a:solidFill>
                <a:latin typeface="Georgia"/>
                <a:ea typeface="Georgia"/>
                <a:cs typeface="Georgia"/>
                <a:sym typeface="Georgia"/>
              </a:rPr>
              <a:t> on making to the next round. As we move towards the next stage, we would like you to note a few key points</a:t>
            </a:r>
          </a:p>
        </p:txBody>
      </p:sp>
      <p:grpSp>
        <p:nvGrpSpPr>
          <p:cNvPr id="9" name="Group 9"/>
          <p:cNvGrpSpPr/>
          <p:nvPr/>
        </p:nvGrpSpPr>
        <p:grpSpPr>
          <a:xfrm>
            <a:off x="690247" y="1919233"/>
            <a:ext cx="8460897" cy="4904282"/>
            <a:chOff x="0" y="0"/>
            <a:chExt cx="11281196" cy="6539042"/>
          </a:xfrm>
        </p:grpSpPr>
        <p:sp>
          <p:nvSpPr>
            <p:cNvPr id="10" name="Freeform 10"/>
            <p:cNvSpPr/>
            <p:nvPr/>
          </p:nvSpPr>
          <p:spPr>
            <a:xfrm>
              <a:off x="0" y="0"/>
              <a:ext cx="11281156" cy="6539103"/>
            </a:xfrm>
            <a:custGeom>
              <a:avLst/>
              <a:gdLst/>
              <a:ahLst/>
              <a:cxnLst/>
              <a:rect l="l" t="t" r="r" b="b"/>
              <a:pathLst>
                <a:path w="11281156" h="6539103">
                  <a:moveTo>
                    <a:pt x="0" y="132207"/>
                  </a:moveTo>
                  <a:cubicBezTo>
                    <a:pt x="0" y="59182"/>
                    <a:pt x="59309" y="0"/>
                    <a:pt x="132334" y="0"/>
                  </a:cubicBezTo>
                  <a:lnTo>
                    <a:pt x="11148822" y="0"/>
                  </a:lnTo>
                  <a:lnTo>
                    <a:pt x="11148822" y="9525"/>
                  </a:lnTo>
                  <a:lnTo>
                    <a:pt x="11148822" y="0"/>
                  </a:lnTo>
                  <a:cubicBezTo>
                    <a:pt x="11221847" y="0"/>
                    <a:pt x="11281156" y="59182"/>
                    <a:pt x="11281156" y="132207"/>
                  </a:cubicBezTo>
                  <a:lnTo>
                    <a:pt x="11271631" y="132207"/>
                  </a:lnTo>
                  <a:lnTo>
                    <a:pt x="11281156" y="132207"/>
                  </a:lnTo>
                  <a:lnTo>
                    <a:pt x="11281156" y="6406896"/>
                  </a:lnTo>
                  <a:lnTo>
                    <a:pt x="11271631" y="6406896"/>
                  </a:lnTo>
                  <a:lnTo>
                    <a:pt x="11281156" y="6406896"/>
                  </a:lnTo>
                  <a:cubicBezTo>
                    <a:pt x="11281156" y="6479921"/>
                    <a:pt x="11221847" y="6539103"/>
                    <a:pt x="11148822" y="6539103"/>
                  </a:cubicBezTo>
                  <a:lnTo>
                    <a:pt x="11148822" y="6529578"/>
                  </a:lnTo>
                  <a:lnTo>
                    <a:pt x="11148822" y="6539103"/>
                  </a:lnTo>
                  <a:lnTo>
                    <a:pt x="132334" y="6539103"/>
                  </a:lnTo>
                  <a:lnTo>
                    <a:pt x="132334" y="6529578"/>
                  </a:lnTo>
                  <a:lnTo>
                    <a:pt x="132334" y="6539103"/>
                  </a:lnTo>
                  <a:cubicBezTo>
                    <a:pt x="59309" y="6539103"/>
                    <a:pt x="0" y="6479921"/>
                    <a:pt x="0" y="6406896"/>
                  </a:cubicBezTo>
                  <a:lnTo>
                    <a:pt x="0" y="132207"/>
                  </a:lnTo>
                  <a:lnTo>
                    <a:pt x="9525" y="132207"/>
                  </a:lnTo>
                  <a:lnTo>
                    <a:pt x="0" y="132207"/>
                  </a:lnTo>
                  <a:moveTo>
                    <a:pt x="19050" y="132207"/>
                  </a:moveTo>
                  <a:lnTo>
                    <a:pt x="19050" y="6406896"/>
                  </a:lnTo>
                  <a:lnTo>
                    <a:pt x="9525" y="6406896"/>
                  </a:lnTo>
                  <a:lnTo>
                    <a:pt x="19050" y="6406896"/>
                  </a:lnTo>
                  <a:cubicBezTo>
                    <a:pt x="19050" y="6469380"/>
                    <a:pt x="69723" y="6520053"/>
                    <a:pt x="132334" y="6520053"/>
                  </a:cubicBezTo>
                  <a:lnTo>
                    <a:pt x="11148822" y="6520053"/>
                  </a:lnTo>
                  <a:cubicBezTo>
                    <a:pt x="11211433" y="6520053"/>
                    <a:pt x="11262106" y="6469380"/>
                    <a:pt x="11262106" y="6406896"/>
                  </a:cubicBezTo>
                  <a:lnTo>
                    <a:pt x="11262106" y="132207"/>
                  </a:lnTo>
                  <a:cubicBezTo>
                    <a:pt x="11262106" y="69723"/>
                    <a:pt x="11211433" y="19050"/>
                    <a:pt x="11148822" y="19050"/>
                  </a:cubicBezTo>
                  <a:lnTo>
                    <a:pt x="132334" y="19050"/>
                  </a:lnTo>
                  <a:lnTo>
                    <a:pt x="132334" y="9525"/>
                  </a:lnTo>
                  <a:lnTo>
                    <a:pt x="132334" y="19050"/>
                  </a:lnTo>
                  <a:cubicBezTo>
                    <a:pt x="69723" y="19050"/>
                    <a:pt x="19050" y="69723"/>
                    <a:pt x="19050" y="132207"/>
                  </a:cubicBezTo>
                  <a:close/>
                </a:path>
              </a:pathLst>
            </a:custGeom>
            <a:solidFill>
              <a:srgbClr val="D9D9D9"/>
            </a:solidFill>
            <a:ln w="12700">
              <a:solidFill>
                <a:srgbClr val="000000"/>
              </a:solidFill>
            </a:ln>
          </p:spPr>
        </p:sp>
      </p:grpSp>
      <p:sp>
        <p:nvSpPr>
          <p:cNvPr id="11" name="TextBox 11"/>
          <p:cNvSpPr txBox="1"/>
          <p:nvPr/>
        </p:nvSpPr>
        <p:spPr>
          <a:xfrm>
            <a:off x="843334" y="2062817"/>
            <a:ext cx="8171126" cy="4371975"/>
          </a:xfrm>
          <a:prstGeom prst="rect">
            <a:avLst/>
          </a:prstGeom>
        </p:spPr>
        <p:txBody>
          <a:bodyPr lIns="0" tIns="0" rIns="0" bIns="0" rtlCol="0" anchor="t">
            <a:spAutoFit/>
          </a:bodyPr>
          <a:lstStyle/>
          <a:p>
            <a:pPr algn="l">
              <a:lnSpc>
                <a:spcPts val="2520"/>
              </a:lnSpc>
            </a:pPr>
            <a:r>
              <a:rPr lang="en-US" sz="2100">
                <a:solidFill>
                  <a:srgbClr val="FFFFFF"/>
                </a:solidFill>
                <a:latin typeface="Arimo"/>
                <a:ea typeface="Arimo"/>
                <a:cs typeface="Arimo"/>
                <a:sym typeface="Arimo"/>
              </a:rPr>
              <a:t>We are inviting a </a:t>
            </a:r>
            <a:r>
              <a:rPr lang="en-US" sz="2100" b="1">
                <a:solidFill>
                  <a:srgbClr val="FFE600"/>
                </a:solidFill>
                <a:latin typeface="Arimo Bold"/>
                <a:ea typeface="Arimo Bold"/>
                <a:cs typeface="Arimo Bold"/>
                <a:sym typeface="Arimo Bold"/>
              </a:rPr>
              <a:t>detailed solution submission </a:t>
            </a:r>
            <a:r>
              <a:rPr lang="en-US" sz="2100">
                <a:solidFill>
                  <a:srgbClr val="FFFFFF"/>
                </a:solidFill>
                <a:latin typeface="Arimo"/>
                <a:ea typeface="Arimo"/>
                <a:cs typeface="Arimo"/>
                <a:sym typeface="Arimo"/>
              </a:rPr>
              <a:t>for the next round. The ppt document that you submit should cover the below </a:t>
            </a:r>
            <a:r>
              <a:rPr lang="en-US" sz="2100" b="1">
                <a:solidFill>
                  <a:srgbClr val="FFFFFF"/>
                </a:solidFill>
                <a:latin typeface="Arimo Bold"/>
                <a:ea typeface="Arimo Bold"/>
                <a:cs typeface="Arimo Bold"/>
                <a:sym typeface="Arimo Bold"/>
              </a:rPr>
              <a:t>: </a:t>
            </a:r>
          </a:p>
          <a:p>
            <a:pPr algn="l">
              <a:lnSpc>
                <a:spcPts val="2160"/>
              </a:lnSpc>
            </a:pPr>
            <a:endParaRPr lang="en-US" sz="2100" b="1">
              <a:solidFill>
                <a:srgbClr val="FFFFFF"/>
              </a:solidFill>
              <a:latin typeface="Arimo Bold"/>
              <a:ea typeface="Arimo Bold"/>
              <a:cs typeface="Arimo Bold"/>
              <a:sym typeface="Arimo Bold"/>
            </a:endParaRPr>
          </a:p>
          <a:p>
            <a:pPr marL="325755" lvl="1" indent="-162878" algn="l">
              <a:lnSpc>
                <a:spcPts val="2160"/>
              </a:lnSpc>
              <a:buFont typeface="Arial"/>
              <a:buChar char="•"/>
            </a:pPr>
            <a:r>
              <a:rPr lang="en-US" sz="1800">
                <a:solidFill>
                  <a:srgbClr val="FFFFFF"/>
                </a:solidFill>
                <a:latin typeface="Arimo"/>
                <a:ea typeface="Arimo"/>
                <a:cs typeface="Arimo"/>
                <a:sym typeface="Arimo"/>
              </a:rPr>
              <a:t>Team Details (refer slide 3 – pictures should be high resolution; Size: 1200X1800 | 2MB; Front facing camera; Attire: Formal | Presentable | No accessories like sunglasses etc | Plain background)</a:t>
            </a:r>
          </a:p>
          <a:p>
            <a:pPr marL="325755" lvl="1" indent="-162878" algn="l">
              <a:lnSpc>
                <a:spcPts val="2160"/>
              </a:lnSpc>
              <a:buFont typeface="Arial"/>
              <a:buChar char="•"/>
            </a:pPr>
            <a:r>
              <a:rPr lang="en-US" sz="1800">
                <a:solidFill>
                  <a:srgbClr val="FFFFFF"/>
                </a:solidFill>
                <a:latin typeface="Arimo"/>
                <a:ea typeface="Arimo"/>
                <a:cs typeface="Arimo"/>
                <a:sym typeface="Arimo"/>
              </a:rPr>
              <a:t>Executive Summary (refer slide 4)</a:t>
            </a:r>
          </a:p>
          <a:p>
            <a:pPr marL="325755" lvl="1" indent="-162878" algn="l">
              <a:lnSpc>
                <a:spcPts val="2160"/>
              </a:lnSpc>
              <a:buFont typeface="Arial"/>
              <a:buChar char="•"/>
            </a:pPr>
            <a:r>
              <a:rPr lang="en-US" sz="1800">
                <a:solidFill>
                  <a:srgbClr val="FFFFFF"/>
                </a:solidFill>
                <a:latin typeface="Arimo"/>
                <a:ea typeface="Arimo"/>
                <a:cs typeface="Arimo"/>
                <a:sym typeface="Arimo"/>
              </a:rPr>
              <a:t>Problem statement and Solution proposed (refer slide 5)</a:t>
            </a:r>
          </a:p>
          <a:p>
            <a:pPr marL="325755" lvl="1" indent="-162878" algn="l">
              <a:lnSpc>
                <a:spcPts val="2160"/>
              </a:lnSpc>
              <a:buFont typeface="Arial"/>
              <a:buChar char="•"/>
            </a:pPr>
            <a:r>
              <a:rPr lang="en-US" sz="1800">
                <a:solidFill>
                  <a:srgbClr val="FFFFFF"/>
                </a:solidFill>
                <a:latin typeface="Arimo"/>
                <a:ea typeface="Arimo"/>
                <a:cs typeface="Arimo"/>
                <a:sym typeface="Arimo"/>
              </a:rPr>
              <a:t>Approach and methodology (refer slide 6)</a:t>
            </a:r>
          </a:p>
          <a:p>
            <a:pPr marL="325755" lvl="1" indent="-162878" algn="l">
              <a:lnSpc>
                <a:spcPts val="2160"/>
              </a:lnSpc>
              <a:buFont typeface="Arial"/>
              <a:buChar char="•"/>
            </a:pPr>
            <a:r>
              <a:rPr lang="en-US" sz="1800">
                <a:solidFill>
                  <a:srgbClr val="FFFFFF"/>
                </a:solidFill>
                <a:latin typeface="Arimo"/>
                <a:ea typeface="Arimo"/>
                <a:cs typeface="Arimo"/>
                <a:sym typeface="Arimo"/>
              </a:rPr>
              <a:t>Details to be submitted separately (refer slide 7)</a:t>
            </a:r>
          </a:p>
          <a:p>
            <a:pPr marL="325755" lvl="1" indent="-162878" algn="l">
              <a:lnSpc>
                <a:spcPts val="2160"/>
              </a:lnSpc>
              <a:buFont typeface="Arial"/>
              <a:buChar char="•"/>
            </a:pPr>
            <a:r>
              <a:rPr lang="en-US" sz="1800">
                <a:solidFill>
                  <a:srgbClr val="FFFFFF"/>
                </a:solidFill>
                <a:latin typeface="Arimo"/>
                <a:ea typeface="Arimo"/>
                <a:cs typeface="Arimo"/>
                <a:sym typeface="Arimo"/>
              </a:rPr>
              <a:t>Working prototype/output  (refer slide 8 - this is key to your presentation and you/ your team will be expected to screen share and demonstrate the same if you make it to semi-finale round) (kindly record and share the video file of the prototype demonstration (as a backup file))</a:t>
            </a:r>
          </a:p>
          <a:p>
            <a:pPr marL="325755" lvl="1" indent="-162878" algn="l">
              <a:lnSpc>
                <a:spcPts val="2160"/>
              </a:lnSpc>
              <a:buFont typeface="Arial"/>
              <a:buChar char="•"/>
            </a:pPr>
            <a:r>
              <a:rPr lang="en-US" sz="1800">
                <a:solidFill>
                  <a:srgbClr val="FFE600"/>
                </a:solidFill>
                <a:latin typeface="Arimo"/>
                <a:ea typeface="Arimo"/>
                <a:cs typeface="Arimo"/>
                <a:sym typeface="Arimo"/>
              </a:rPr>
              <a:t>Expected output should be in form of demonstratable technology solution (This is mandatory)</a:t>
            </a:r>
          </a:p>
        </p:txBody>
      </p:sp>
      <p:grpSp>
        <p:nvGrpSpPr>
          <p:cNvPr id="12" name="Group 12"/>
          <p:cNvGrpSpPr/>
          <p:nvPr/>
        </p:nvGrpSpPr>
        <p:grpSpPr>
          <a:xfrm>
            <a:off x="9503420" y="1926376"/>
            <a:ext cx="5787517" cy="4889994"/>
            <a:chOff x="0" y="0"/>
            <a:chExt cx="7716690" cy="6519992"/>
          </a:xfrm>
        </p:grpSpPr>
        <p:sp>
          <p:nvSpPr>
            <p:cNvPr id="13" name="Freeform 13"/>
            <p:cNvSpPr/>
            <p:nvPr/>
          </p:nvSpPr>
          <p:spPr>
            <a:xfrm>
              <a:off x="0" y="0"/>
              <a:ext cx="7716648" cy="6519926"/>
            </a:xfrm>
            <a:custGeom>
              <a:avLst/>
              <a:gdLst/>
              <a:ahLst/>
              <a:cxnLst/>
              <a:rect l="l" t="t" r="r" b="b"/>
              <a:pathLst>
                <a:path w="7716648" h="6519926">
                  <a:moveTo>
                    <a:pt x="0" y="159893"/>
                  </a:moveTo>
                  <a:cubicBezTo>
                    <a:pt x="0" y="71628"/>
                    <a:pt x="71628" y="0"/>
                    <a:pt x="159893" y="0"/>
                  </a:cubicBezTo>
                  <a:lnTo>
                    <a:pt x="7556754" y="0"/>
                  </a:lnTo>
                  <a:cubicBezTo>
                    <a:pt x="7645147" y="0"/>
                    <a:pt x="7716648" y="71628"/>
                    <a:pt x="7716648" y="159893"/>
                  </a:cubicBezTo>
                  <a:lnTo>
                    <a:pt x="7716648" y="6360033"/>
                  </a:lnTo>
                  <a:cubicBezTo>
                    <a:pt x="7716648" y="6448425"/>
                    <a:pt x="7645019" y="6519926"/>
                    <a:pt x="7556754" y="6519926"/>
                  </a:cubicBezTo>
                  <a:lnTo>
                    <a:pt x="159893" y="6519926"/>
                  </a:lnTo>
                  <a:cubicBezTo>
                    <a:pt x="71628" y="6520053"/>
                    <a:pt x="0" y="6448425"/>
                    <a:pt x="0" y="6360033"/>
                  </a:cubicBezTo>
                  <a:close/>
                </a:path>
              </a:pathLst>
            </a:custGeom>
            <a:solidFill>
              <a:srgbClr val="7D7DA1">
                <a:alpha val="3137"/>
              </a:srgbClr>
            </a:solidFill>
            <a:ln w="12700">
              <a:solidFill>
                <a:srgbClr val="000000"/>
              </a:solidFill>
            </a:ln>
          </p:spPr>
        </p:sp>
      </p:grpSp>
      <p:grpSp>
        <p:nvGrpSpPr>
          <p:cNvPr id="14" name="Group 14"/>
          <p:cNvGrpSpPr/>
          <p:nvPr/>
        </p:nvGrpSpPr>
        <p:grpSpPr>
          <a:xfrm>
            <a:off x="9522584" y="2020112"/>
            <a:ext cx="3495323" cy="401280"/>
            <a:chOff x="0" y="0"/>
            <a:chExt cx="4660430" cy="535040"/>
          </a:xfrm>
        </p:grpSpPr>
        <p:sp>
          <p:nvSpPr>
            <p:cNvPr id="15" name="Freeform 15"/>
            <p:cNvSpPr/>
            <p:nvPr/>
          </p:nvSpPr>
          <p:spPr>
            <a:xfrm>
              <a:off x="0" y="0"/>
              <a:ext cx="4660430" cy="535040"/>
            </a:xfrm>
            <a:custGeom>
              <a:avLst/>
              <a:gdLst/>
              <a:ahLst/>
              <a:cxnLst/>
              <a:rect l="l" t="t" r="r" b="b"/>
              <a:pathLst>
                <a:path w="4660430" h="535040">
                  <a:moveTo>
                    <a:pt x="0" y="0"/>
                  </a:moveTo>
                  <a:lnTo>
                    <a:pt x="4660430" y="0"/>
                  </a:lnTo>
                  <a:lnTo>
                    <a:pt x="4660430" y="535040"/>
                  </a:lnTo>
                  <a:lnTo>
                    <a:pt x="0" y="535040"/>
                  </a:lnTo>
                  <a:close/>
                </a:path>
              </a:pathLst>
            </a:custGeom>
            <a:solidFill>
              <a:srgbClr val="000000">
                <a:alpha val="0"/>
              </a:srgbClr>
            </a:solidFill>
          </p:spPr>
        </p:sp>
        <p:sp>
          <p:nvSpPr>
            <p:cNvPr id="16" name="TextBox 16"/>
            <p:cNvSpPr txBox="1"/>
            <p:nvPr/>
          </p:nvSpPr>
          <p:spPr>
            <a:xfrm>
              <a:off x="0" y="-9525"/>
              <a:ext cx="4660430" cy="544565"/>
            </a:xfrm>
            <a:prstGeom prst="rect">
              <a:avLst/>
            </a:prstGeom>
          </p:spPr>
          <p:txBody>
            <a:bodyPr lIns="0" tIns="0" rIns="0" bIns="0" rtlCol="0" anchor="ctr"/>
            <a:lstStyle/>
            <a:p>
              <a:pPr algn="l">
                <a:lnSpc>
                  <a:spcPts val="2520"/>
                </a:lnSpc>
              </a:pPr>
              <a:r>
                <a:rPr lang="en-US" sz="2100" spc="150">
                  <a:solidFill>
                    <a:srgbClr val="FFE600"/>
                  </a:solidFill>
                  <a:latin typeface="Arimo"/>
                  <a:ea typeface="Arimo"/>
                  <a:cs typeface="Arimo"/>
                  <a:sym typeface="Arimo"/>
                </a:rPr>
                <a:t>Evaluation parameters</a:t>
              </a:r>
            </a:p>
          </p:txBody>
        </p:sp>
      </p:grpSp>
      <p:sp>
        <p:nvSpPr>
          <p:cNvPr id="17" name="TextBox 17"/>
          <p:cNvSpPr txBox="1"/>
          <p:nvPr/>
        </p:nvSpPr>
        <p:spPr>
          <a:xfrm>
            <a:off x="9702754" y="2913230"/>
            <a:ext cx="6592860" cy="305343"/>
          </a:xfrm>
          <a:prstGeom prst="rect">
            <a:avLst/>
          </a:prstGeom>
        </p:spPr>
        <p:txBody>
          <a:bodyPr lIns="0" tIns="0" rIns="0" bIns="0" rtlCol="0" anchor="t">
            <a:spAutoFit/>
          </a:bodyPr>
          <a:lstStyle/>
          <a:p>
            <a:pPr algn="l">
              <a:lnSpc>
                <a:spcPts val="2520"/>
              </a:lnSpc>
            </a:pPr>
            <a:r>
              <a:rPr lang="en-US" sz="2100">
                <a:solidFill>
                  <a:srgbClr val="FFFFFF"/>
                </a:solidFill>
                <a:latin typeface="Arimo"/>
                <a:ea typeface="Arimo"/>
                <a:cs typeface="Arimo"/>
                <a:sym typeface="Arimo"/>
              </a:rPr>
              <a:t>Scope of the problem covered in the solution</a:t>
            </a:r>
          </a:p>
        </p:txBody>
      </p:sp>
      <p:sp>
        <p:nvSpPr>
          <p:cNvPr id="18" name="AutoShape 18"/>
          <p:cNvSpPr/>
          <p:nvPr/>
        </p:nvSpPr>
        <p:spPr>
          <a:xfrm rot="289740">
            <a:off x="9682905" y="2797874"/>
            <a:ext cx="452542" cy="0"/>
          </a:xfrm>
          <a:prstGeom prst="line">
            <a:avLst/>
          </a:prstGeom>
          <a:ln w="19050" cap="rnd">
            <a:solidFill>
              <a:srgbClr val="FFE600"/>
            </a:solidFill>
            <a:prstDash val="solid"/>
            <a:headEnd type="none" w="sm" len="sm"/>
            <a:tailEnd type="none" w="sm" len="sm"/>
          </a:ln>
        </p:spPr>
      </p:sp>
      <p:sp>
        <p:nvSpPr>
          <p:cNvPr id="19" name="TextBox 19"/>
          <p:cNvSpPr txBox="1"/>
          <p:nvPr/>
        </p:nvSpPr>
        <p:spPr>
          <a:xfrm>
            <a:off x="9702754" y="4007019"/>
            <a:ext cx="6454442" cy="249804"/>
          </a:xfrm>
          <a:prstGeom prst="rect">
            <a:avLst/>
          </a:prstGeom>
        </p:spPr>
        <p:txBody>
          <a:bodyPr lIns="0" tIns="0" rIns="0" bIns="0" rtlCol="0" anchor="t">
            <a:spAutoFit/>
          </a:bodyPr>
          <a:lstStyle/>
          <a:p>
            <a:pPr algn="l">
              <a:lnSpc>
                <a:spcPts val="2520"/>
              </a:lnSpc>
            </a:pPr>
            <a:r>
              <a:rPr lang="en-US" sz="2100">
                <a:solidFill>
                  <a:srgbClr val="FFFFFF"/>
                </a:solidFill>
                <a:latin typeface="Arimo"/>
                <a:ea typeface="Arimo"/>
                <a:cs typeface="Arimo"/>
                <a:sym typeface="Arimo"/>
              </a:rPr>
              <a:t>Solution design and use of technology</a:t>
            </a:r>
          </a:p>
        </p:txBody>
      </p:sp>
      <p:sp>
        <p:nvSpPr>
          <p:cNvPr id="20" name="AutoShape 20"/>
          <p:cNvSpPr/>
          <p:nvPr/>
        </p:nvSpPr>
        <p:spPr>
          <a:xfrm rot="289740">
            <a:off x="9682905" y="3849529"/>
            <a:ext cx="452542" cy="0"/>
          </a:xfrm>
          <a:prstGeom prst="line">
            <a:avLst/>
          </a:prstGeom>
          <a:ln w="19050" cap="rnd">
            <a:solidFill>
              <a:srgbClr val="FFE600"/>
            </a:solidFill>
            <a:prstDash val="solid"/>
            <a:headEnd type="none" w="sm" len="sm"/>
            <a:tailEnd type="none" w="sm" len="sm"/>
          </a:ln>
        </p:spPr>
      </p:sp>
      <p:sp>
        <p:nvSpPr>
          <p:cNvPr id="21" name="TextBox 21"/>
          <p:cNvSpPr txBox="1"/>
          <p:nvPr/>
        </p:nvSpPr>
        <p:spPr>
          <a:xfrm>
            <a:off x="9702754" y="5038230"/>
            <a:ext cx="5787518" cy="324364"/>
          </a:xfrm>
          <a:prstGeom prst="rect">
            <a:avLst/>
          </a:prstGeom>
        </p:spPr>
        <p:txBody>
          <a:bodyPr lIns="0" tIns="0" rIns="0" bIns="0" rtlCol="0" anchor="t">
            <a:spAutoFit/>
          </a:bodyPr>
          <a:lstStyle/>
          <a:p>
            <a:pPr algn="l">
              <a:lnSpc>
                <a:spcPts val="2520"/>
              </a:lnSpc>
            </a:pPr>
            <a:r>
              <a:rPr lang="en-US" sz="2100">
                <a:solidFill>
                  <a:srgbClr val="FFFFFF"/>
                </a:solidFill>
                <a:latin typeface="Arimo"/>
                <a:ea typeface="Arimo"/>
                <a:cs typeface="Arimo"/>
                <a:sym typeface="Arimo"/>
              </a:rPr>
              <a:t>Uniqueness of Solution and Innovation</a:t>
            </a:r>
          </a:p>
        </p:txBody>
      </p:sp>
      <p:sp>
        <p:nvSpPr>
          <p:cNvPr id="22" name="AutoShape 22"/>
          <p:cNvSpPr/>
          <p:nvPr/>
        </p:nvSpPr>
        <p:spPr>
          <a:xfrm rot="289740">
            <a:off x="9682905" y="4901184"/>
            <a:ext cx="452542" cy="0"/>
          </a:xfrm>
          <a:prstGeom prst="line">
            <a:avLst/>
          </a:prstGeom>
          <a:ln w="19050" cap="rnd">
            <a:solidFill>
              <a:srgbClr val="FFE600"/>
            </a:solidFill>
            <a:prstDash val="solid"/>
            <a:headEnd type="none" w="sm" len="sm"/>
            <a:tailEnd type="none" w="sm" len="sm"/>
          </a:ln>
        </p:spPr>
      </p:sp>
      <p:sp>
        <p:nvSpPr>
          <p:cNvPr id="23" name="TextBox 23"/>
          <p:cNvSpPr txBox="1"/>
          <p:nvPr/>
        </p:nvSpPr>
        <p:spPr>
          <a:xfrm>
            <a:off x="9702756" y="6068199"/>
            <a:ext cx="4856337" cy="324364"/>
          </a:xfrm>
          <a:prstGeom prst="rect">
            <a:avLst/>
          </a:prstGeom>
        </p:spPr>
        <p:txBody>
          <a:bodyPr lIns="0" tIns="0" rIns="0" bIns="0" rtlCol="0" anchor="t">
            <a:spAutoFit/>
          </a:bodyPr>
          <a:lstStyle/>
          <a:p>
            <a:pPr algn="l">
              <a:lnSpc>
                <a:spcPts val="2520"/>
              </a:lnSpc>
            </a:pPr>
            <a:r>
              <a:rPr lang="en-US" sz="2100">
                <a:solidFill>
                  <a:srgbClr val="FFFFFF"/>
                </a:solidFill>
                <a:latin typeface="Arimo"/>
                <a:ea typeface="Arimo"/>
                <a:cs typeface="Arimo"/>
                <a:sym typeface="Arimo"/>
              </a:rPr>
              <a:t>End-user benefit and impact</a:t>
            </a:r>
          </a:p>
        </p:txBody>
      </p:sp>
      <p:sp>
        <p:nvSpPr>
          <p:cNvPr id="24" name="AutoShape 24"/>
          <p:cNvSpPr/>
          <p:nvPr/>
        </p:nvSpPr>
        <p:spPr>
          <a:xfrm rot="289740">
            <a:off x="9682905" y="5952839"/>
            <a:ext cx="452542" cy="0"/>
          </a:xfrm>
          <a:prstGeom prst="line">
            <a:avLst/>
          </a:prstGeom>
          <a:ln w="19050" cap="rnd">
            <a:solidFill>
              <a:srgbClr val="FFE600"/>
            </a:solidFill>
            <a:prstDash val="solid"/>
            <a:headEnd type="none" w="sm" len="sm"/>
            <a:tailEnd type="none" w="sm" len="sm"/>
          </a:ln>
        </p:spPr>
      </p:sp>
      <p:sp>
        <p:nvSpPr>
          <p:cNvPr id="25" name="TextBox 25"/>
          <p:cNvSpPr txBox="1"/>
          <p:nvPr/>
        </p:nvSpPr>
        <p:spPr>
          <a:xfrm>
            <a:off x="678768" y="6899275"/>
            <a:ext cx="14720064" cy="1199340"/>
          </a:xfrm>
          <a:prstGeom prst="rect">
            <a:avLst/>
          </a:prstGeom>
        </p:spPr>
        <p:txBody>
          <a:bodyPr lIns="0" tIns="0" rIns="0" bIns="0" rtlCol="0" anchor="t">
            <a:spAutoFit/>
          </a:bodyPr>
          <a:lstStyle/>
          <a:p>
            <a:pPr algn="l">
              <a:lnSpc>
                <a:spcPts val="3780"/>
              </a:lnSpc>
            </a:pPr>
            <a:r>
              <a:rPr lang="en-US" sz="2100">
                <a:solidFill>
                  <a:srgbClr val="FFFFFF"/>
                </a:solidFill>
                <a:latin typeface="Arimo"/>
                <a:ea typeface="Arimo"/>
                <a:cs typeface="Arimo"/>
                <a:sym typeface="Arimo"/>
              </a:rPr>
              <a:t>Please upload your submissions on the Unstop website  (PPT in .pptx, Video files in .mp4 formats only)  </a:t>
            </a:r>
          </a:p>
          <a:p>
            <a:pPr algn="l">
              <a:lnSpc>
                <a:spcPts val="3780"/>
              </a:lnSpc>
            </a:pPr>
            <a:r>
              <a:rPr lang="en-US" sz="2100">
                <a:solidFill>
                  <a:srgbClr val="FFFFFF"/>
                </a:solidFill>
                <a:latin typeface="Arimo"/>
                <a:ea typeface="Arimo"/>
                <a:cs typeface="Arimo"/>
                <a:sym typeface="Arimo"/>
              </a:rPr>
              <a:t>Submission link will be live on XX. Last date for submissions is XX.</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24"/>
        </a:solidFill>
        <a:effectLst/>
      </p:bgPr>
    </p:bg>
    <p:spTree>
      <p:nvGrpSpPr>
        <p:cNvPr id="1" name=""/>
        <p:cNvGrpSpPr/>
        <p:nvPr/>
      </p:nvGrpSpPr>
      <p:grpSpPr>
        <a:xfrm>
          <a:off x="0" y="0"/>
          <a:ext cx="0" cy="0"/>
          <a:chOff x="0" y="0"/>
          <a:chExt cx="0" cy="0"/>
        </a:xfrm>
      </p:grpSpPr>
      <p:sp>
        <p:nvSpPr>
          <p:cNvPr id="2" name="Freeform 2"/>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a:grpSpLocks noChangeAspect="1"/>
          </p:cNvGrpSpPr>
          <p:nvPr/>
        </p:nvGrpSpPr>
        <p:grpSpPr>
          <a:xfrm rot="-10800000">
            <a:off x="0" y="0"/>
            <a:ext cx="18288000" cy="10286998"/>
            <a:chOff x="0" y="0"/>
            <a:chExt cx="24384000" cy="13715998"/>
          </a:xfrm>
        </p:grpSpPr>
        <p:sp>
          <p:nvSpPr>
            <p:cNvPr id="4" name="Freeform 4"/>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5"/>
              <a:stretch>
                <a:fillRect l="-11154" t="-11153" r="-10"/>
              </a:stretch>
            </a:blipFill>
          </p:spPr>
        </p:sp>
      </p:grpSp>
      <p:grpSp>
        <p:nvGrpSpPr>
          <p:cNvPr id="5" name="Group 5"/>
          <p:cNvGrpSpPr/>
          <p:nvPr/>
        </p:nvGrpSpPr>
        <p:grpSpPr>
          <a:xfrm rot="-5400000">
            <a:off x="7754696" y="4273823"/>
            <a:ext cx="7565824" cy="4043978"/>
            <a:chOff x="0" y="0"/>
            <a:chExt cx="10087765" cy="5391971"/>
          </a:xfrm>
        </p:grpSpPr>
        <p:sp>
          <p:nvSpPr>
            <p:cNvPr id="6" name="Freeform 6"/>
            <p:cNvSpPr/>
            <p:nvPr/>
          </p:nvSpPr>
          <p:spPr>
            <a:xfrm>
              <a:off x="14083" y="16755"/>
              <a:ext cx="10059542" cy="5358527"/>
            </a:xfrm>
            <a:custGeom>
              <a:avLst/>
              <a:gdLst/>
              <a:ahLst/>
              <a:cxnLst/>
              <a:rect l="l" t="t" r="r" b="b"/>
              <a:pathLst>
                <a:path w="10059542" h="5358527">
                  <a:moveTo>
                    <a:pt x="0" y="223517"/>
                  </a:moveTo>
                  <a:cubicBezTo>
                    <a:pt x="0" y="100030"/>
                    <a:pt x="84355" y="0"/>
                    <a:pt x="188426" y="0"/>
                  </a:cubicBezTo>
                  <a:lnTo>
                    <a:pt x="9871116" y="0"/>
                  </a:lnTo>
                  <a:cubicBezTo>
                    <a:pt x="9975187" y="0"/>
                    <a:pt x="10059542" y="100030"/>
                    <a:pt x="10059542" y="223517"/>
                  </a:cubicBezTo>
                  <a:lnTo>
                    <a:pt x="10059542" y="5135011"/>
                  </a:lnTo>
                  <a:cubicBezTo>
                    <a:pt x="10059542" y="5258498"/>
                    <a:pt x="9975187" y="5358527"/>
                    <a:pt x="9871116" y="5358527"/>
                  </a:cubicBezTo>
                  <a:lnTo>
                    <a:pt x="188426" y="5358527"/>
                  </a:lnTo>
                  <a:cubicBezTo>
                    <a:pt x="84355" y="5358527"/>
                    <a:pt x="0" y="5258498"/>
                    <a:pt x="0" y="5135011"/>
                  </a:cubicBezTo>
                  <a:close/>
                </a:path>
              </a:pathLst>
            </a:custGeom>
            <a:gradFill rotWithShape="1">
              <a:gsLst>
                <a:gs pos="0">
                  <a:srgbClr val="2D2D3E">
                    <a:alpha val="0"/>
                  </a:srgbClr>
                </a:gs>
                <a:gs pos="100000">
                  <a:srgbClr val="7D7DA1">
                    <a:alpha val="29000"/>
                  </a:srgbClr>
                </a:gs>
              </a:gsLst>
              <a:lin ang="5400000"/>
            </a:gradFill>
          </p:spPr>
        </p:sp>
      </p:grpSp>
      <p:grpSp>
        <p:nvGrpSpPr>
          <p:cNvPr id="7" name="Group 7"/>
          <p:cNvGrpSpPr/>
          <p:nvPr/>
        </p:nvGrpSpPr>
        <p:grpSpPr>
          <a:xfrm rot="-5400000">
            <a:off x="-35666" y="4281294"/>
            <a:ext cx="7550880" cy="4043978"/>
            <a:chOff x="0" y="0"/>
            <a:chExt cx="10067840" cy="5391971"/>
          </a:xfrm>
        </p:grpSpPr>
        <p:sp>
          <p:nvSpPr>
            <p:cNvPr id="8" name="Freeform 8"/>
            <p:cNvSpPr/>
            <p:nvPr/>
          </p:nvSpPr>
          <p:spPr>
            <a:xfrm>
              <a:off x="14055" y="16755"/>
              <a:ext cx="10039673" cy="5358527"/>
            </a:xfrm>
            <a:custGeom>
              <a:avLst/>
              <a:gdLst/>
              <a:ahLst/>
              <a:cxnLst/>
              <a:rect l="l" t="t" r="r" b="b"/>
              <a:pathLst>
                <a:path w="10039673" h="5358527">
                  <a:moveTo>
                    <a:pt x="0" y="223517"/>
                  </a:moveTo>
                  <a:cubicBezTo>
                    <a:pt x="0" y="100030"/>
                    <a:pt x="84189" y="0"/>
                    <a:pt x="188054" y="0"/>
                  </a:cubicBezTo>
                  <a:lnTo>
                    <a:pt x="9851619" y="0"/>
                  </a:lnTo>
                  <a:cubicBezTo>
                    <a:pt x="9955485" y="0"/>
                    <a:pt x="10039672" y="100030"/>
                    <a:pt x="10039672" y="223517"/>
                  </a:cubicBezTo>
                  <a:lnTo>
                    <a:pt x="10039672" y="5135011"/>
                  </a:lnTo>
                  <a:cubicBezTo>
                    <a:pt x="10039672" y="5258498"/>
                    <a:pt x="9955485" y="5358527"/>
                    <a:pt x="9851619" y="5358527"/>
                  </a:cubicBezTo>
                  <a:lnTo>
                    <a:pt x="188054" y="5358527"/>
                  </a:lnTo>
                  <a:cubicBezTo>
                    <a:pt x="84189" y="5358527"/>
                    <a:pt x="0" y="5258498"/>
                    <a:pt x="0" y="5135011"/>
                  </a:cubicBezTo>
                  <a:close/>
                </a:path>
              </a:pathLst>
            </a:custGeom>
            <a:gradFill rotWithShape="1">
              <a:gsLst>
                <a:gs pos="0">
                  <a:srgbClr val="2D2D3E">
                    <a:alpha val="0"/>
                  </a:srgbClr>
                </a:gs>
                <a:gs pos="100000">
                  <a:srgbClr val="7D7DA1">
                    <a:alpha val="29000"/>
                  </a:srgbClr>
                </a:gs>
              </a:gsLst>
              <a:lin ang="5400000"/>
            </a:gradFill>
          </p:spPr>
        </p:sp>
      </p:grpSp>
      <p:grpSp>
        <p:nvGrpSpPr>
          <p:cNvPr id="9" name="Group 9"/>
          <p:cNvGrpSpPr>
            <a:grpSpLocks noChangeAspect="1"/>
          </p:cNvGrpSpPr>
          <p:nvPr/>
        </p:nvGrpSpPr>
        <p:grpSpPr>
          <a:xfrm>
            <a:off x="10115596" y="568941"/>
            <a:ext cx="8172405" cy="486936"/>
            <a:chOff x="0" y="0"/>
            <a:chExt cx="10896540" cy="649248"/>
          </a:xfrm>
        </p:grpSpPr>
        <p:sp>
          <p:nvSpPr>
            <p:cNvPr id="10" name="Freeform 10" descr="A colorful waves on a black background  Description automatically generated"/>
            <p:cNvSpPr/>
            <p:nvPr/>
          </p:nvSpPr>
          <p:spPr>
            <a:xfrm>
              <a:off x="0" y="0"/>
              <a:ext cx="10896600" cy="649224"/>
            </a:xfrm>
            <a:custGeom>
              <a:avLst/>
              <a:gdLst/>
              <a:ahLst/>
              <a:cxnLst/>
              <a:rect l="l" t="t" r="r" b="b"/>
              <a:pathLst>
                <a:path w="10896600" h="649224">
                  <a:moveTo>
                    <a:pt x="0" y="0"/>
                  </a:moveTo>
                  <a:lnTo>
                    <a:pt x="10896600" y="0"/>
                  </a:lnTo>
                  <a:lnTo>
                    <a:pt x="10896600" y="649224"/>
                  </a:lnTo>
                  <a:lnTo>
                    <a:pt x="0" y="649224"/>
                  </a:lnTo>
                  <a:lnTo>
                    <a:pt x="0" y="0"/>
                  </a:lnTo>
                  <a:close/>
                </a:path>
              </a:pathLst>
            </a:custGeom>
            <a:blipFill>
              <a:blip r:embed="rId6"/>
              <a:stretch>
                <a:fillRect t="-87904" r="-25" b="-56872"/>
              </a:stretch>
            </a:blipFill>
          </p:spPr>
        </p:sp>
      </p:grpSp>
      <p:grpSp>
        <p:nvGrpSpPr>
          <p:cNvPr id="11" name="Group 11"/>
          <p:cNvGrpSpPr/>
          <p:nvPr/>
        </p:nvGrpSpPr>
        <p:grpSpPr>
          <a:xfrm rot="-5400000">
            <a:off x="3834676" y="4397780"/>
            <a:ext cx="7608030" cy="3753856"/>
            <a:chOff x="0" y="0"/>
            <a:chExt cx="10144040" cy="5005142"/>
          </a:xfrm>
        </p:grpSpPr>
        <p:sp>
          <p:nvSpPr>
            <p:cNvPr id="12" name="Freeform 12"/>
            <p:cNvSpPr/>
            <p:nvPr/>
          </p:nvSpPr>
          <p:spPr>
            <a:xfrm>
              <a:off x="14161" y="15553"/>
              <a:ext cx="10115660" cy="4974098"/>
            </a:xfrm>
            <a:custGeom>
              <a:avLst/>
              <a:gdLst/>
              <a:ahLst/>
              <a:cxnLst/>
              <a:rect l="l" t="t" r="r" b="b"/>
              <a:pathLst>
                <a:path w="10115660" h="4974098">
                  <a:moveTo>
                    <a:pt x="0" y="207481"/>
                  </a:moveTo>
                  <a:cubicBezTo>
                    <a:pt x="0" y="92853"/>
                    <a:pt x="84826" y="0"/>
                    <a:pt x="189478" y="0"/>
                  </a:cubicBezTo>
                  <a:lnTo>
                    <a:pt x="9926183" y="0"/>
                  </a:lnTo>
                  <a:cubicBezTo>
                    <a:pt x="10030834" y="0"/>
                    <a:pt x="10115660" y="92853"/>
                    <a:pt x="10115660" y="207481"/>
                  </a:cubicBezTo>
                  <a:lnTo>
                    <a:pt x="10115660" y="4766617"/>
                  </a:lnTo>
                  <a:cubicBezTo>
                    <a:pt x="10115660" y="4881245"/>
                    <a:pt x="10030834" y="4974098"/>
                    <a:pt x="9926183" y="4974098"/>
                  </a:cubicBezTo>
                  <a:lnTo>
                    <a:pt x="189478" y="4974098"/>
                  </a:lnTo>
                  <a:cubicBezTo>
                    <a:pt x="84826" y="4974098"/>
                    <a:pt x="0" y="4881245"/>
                    <a:pt x="0" y="4766617"/>
                  </a:cubicBezTo>
                  <a:close/>
                </a:path>
              </a:pathLst>
            </a:custGeom>
            <a:gradFill rotWithShape="1">
              <a:gsLst>
                <a:gs pos="0">
                  <a:srgbClr val="2D2D3E">
                    <a:alpha val="0"/>
                  </a:srgbClr>
                </a:gs>
                <a:gs pos="100000">
                  <a:srgbClr val="7D7DA1">
                    <a:alpha val="29000"/>
                  </a:srgbClr>
                </a:gs>
              </a:gsLst>
              <a:lin ang="5400000"/>
            </a:gradFill>
          </p:spPr>
        </p:sp>
      </p:grpSp>
      <p:grpSp>
        <p:nvGrpSpPr>
          <p:cNvPr id="13" name="Group 13"/>
          <p:cNvGrpSpPr/>
          <p:nvPr/>
        </p:nvGrpSpPr>
        <p:grpSpPr>
          <a:xfrm rot="-5400000">
            <a:off x="11601170" y="4471327"/>
            <a:ext cx="7565824" cy="3648969"/>
            <a:chOff x="0" y="0"/>
            <a:chExt cx="10087765" cy="4865291"/>
          </a:xfrm>
        </p:grpSpPr>
        <p:sp>
          <p:nvSpPr>
            <p:cNvPr id="14" name="Freeform 14"/>
            <p:cNvSpPr/>
            <p:nvPr/>
          </p:nvSpPr>
          <p:spPr>
            <a:xfrm>
              <a:off x="14083" y="15119"/>
              <a:ext cx="10059542" cy="4835115"/>
            </a:xfrm>
            <a:custGeom>
              <a:avLst/>
              <a:gdLst/>
              <a:ahLst/>
              <a:cxnLst/>
              <a:rect l="l" t="t" r="r" b="b"/>
              <a:pathLst>
                <a:path w="10059542" h="4835115">
                  <a:moveTo>
                    <a:pt x="0" y="201683"/>
                  </a:moveTo>
                  <a:cubicBezTo>
                    <a:pt x="0" y="90258"/>
                    <a:pt x="84355" y="0"/>
                    <a:pt x="188426" y="0"/>
                  </a:cubicBezTo>
                  <a:lnTo>
                    <a:pt x="9871116" y="0"/>
                  </a:lnTo>
                  <a:cubicBezTo>
                    <a:pt x="9975187" y="0"/>
                    <a:pt x="10059542" y="90258"/>
                    <a:pt x="10059542" y="201683"/>
                  </a:cubicBezTo>
                  <a:lnTo>
                    <a:pt x="10059542" y="4633431"/>
                  </a:lnTo>
                  <a:cubicBezTo>
                    <a:pt x="10059542" y="4744856"/>
                    <a:pt x="9975187" y="4835114"/>
                    <a:pt x="9871116" y="4835114"/>
                  </a:cubicBezTo>
                  <a:lnTo>
                    <a:pt x="188426" y="4835114"/>
                  </a:lnTo>
                  <a:cubicBezTo>
                    <a:pt x="84355" y="4835114"/>
                    <a:pt x="0" y="4744856"/>
                    <a:pt x="0" y="4633431"/>
                  </a:cubicBezTo>
                  <a:close/>
                </a:path>
              </a:pathLst>
            </a:custGeom>
            <a:gradFill rotWithShape="1">
              <a:gsLst>
                <a:gs pos="0">
                  <a:srgbClr val="2D2D3E">
                    <a:alpha val="0"/>
                  </a:srgbClr>
                </a:gs>
                <a:gs pos="100000">
                  <a:srgbClr val="7D7DA1">
                    <a:alpha val="29000"/>
                  </a:srgbClr>
                </a:gs>
              </a:gsLst>
              <a:lin ang="5400000"/>
            </a:gradFill>
          </p:spPr>
        </p:sp>
      </p:grpSp>
      <p:sp>
        <p:nvSpPr>
          <p:cNvPr id="15" name="Freeform 15"/>
          <p:cNvSpPr/>
          <p:nvPr/>
        </p:nvSpPr>
        <p:spPr>
          <a:xfrm>
            <a:off x="2937260" y="3023042"/>
            <a:ext cx="1948645" cy="2518442"/>
          </a:xfrm>
          <a:custGeom>
            <a:avLst/>
            <a:gdLst/>
            <a:ahLst/>
            <a:cxnLst/>
            <a:rect l="l" t="t" r="r" b="b"/>
            <a:pathLst>
              <a:path w="1948645" h="2518442">
                <a:moveTo>
                  <a:pt x="0" y="0"/>
                </a:moveTo>
                <a:lnTo>
                  <a:pt x="1948645" y="0"/>
                </a:lnTo>
                <a:lnTo>
                  <a:pt x="1948645" y="2518442"/>
                </a:lnTo>
                <a:lnTo>
                  <a:pt x="0" y="2518442"/>
                </a:lnTo>
                <a:lnTo>
                  <a:pt x="0" y="0"/>
                </a:lnTo>
                <a:close/>
              </a:path>
            </a:pathLst>
          </a:custGeom>
          <a:blipFill>
            <a:blip r:embed="rId7"/>
            <a:stretch>
              <a:fillRect/>
            </a:stretch>
          </a:blipFill>
        </p:spPr>
      </p:sp>
      <p:sp>
        <p:nvSpPr>
          <p:cNvPr id="16" name="Freeform 16"/>
          <p:cNvSpPr/>
          <p:nvPr/>
        </p:nvSpPr>
        <p:spPr>
          <a:xfrm>
            <a:off x="6656540" y="3002384"/>
            <a:ext cx="1926203" cy="2555493"/>
          </a:xfrm>
          <a:custGeom>
            <a:avLst/>
            <a:gdLst/>
            <a:ahLst/>
            <a:cxnLst/>
            <a:rect l="l" t="t" r="r" b="b"/>
            <a:pathLst>
              <a:path w="1926203" h="2555493">
                <a:moveTo>
                  <a:pt x="0" y="0"/>
                </a:moveTo>
                <a:lnTo>
                  <a:pt x="1926203" y="0"/>
                </a:lnTo>
                <a:lnTo>
                  <a:pt x="1926203" y="2555494"/>
                </a:lnTo>
                <a:lnTo>
                  <a:pt x="0" y="2555494"/>
                </a:lnTo>
                <a:lnTo>
                  <a:pt x="0" y="0"/>
                </a:lnTo>
                <a:close/>
              </a:path>
            </a:pathLst>
          </a:custGeom>
          <a:blipFill>
            <a:blip r:embed="rId8"/>
            <a:stretch>
              <a:fillRect/>
            </a:stretch>
          </a:blipFill>
        </p:spPr>
      </p:sp>
      <p:sp>
        <p:nvSpPr>
          <p:cNvPr id="17" name="Freeform 17"/>
          <p:cNvSpPr/>
          <p:nvPr/>
        </p:nvSpPr>
        <p:spPr>
          <a:xfrm>
            <a:off x="10385446" y="3023042"/>
            <a:ext cx="1972924" cy="2541609"/>
          </a:xfrm>
          <a:custGeom>
            <a:avLst/>
            <a:gdLst/>
            <a:ahLst/>
            <a:cxnLst/>
            <a:rect l="l" t="t" r="r" b="b"/>
            <a:pathLst>
              <a:path w="1972924" h="2541609">
                <a:moveTo>
                  <a:pt x="0" y="0"/>
                </a:moveTo>
                <a:lnTo>
                  <a:pt x="1972924" y="0"/>
                </a:lnTo>
                <a:lnTo>
                  <a:pt x="1972924" y="2541609"/>
                </a:lnTo>
                <a:lnTo>
                  <a:pt x="0" y="2541609"/>
                </a:lnTo>
                <a:lnTo>
                  <a:pt x="0" y="0"/>
                </a:lnTo>
                <a:close/>
              </a:path>
            </a:pathLst>
          </a:custGeom>
          <a:blipFill>
            <a:blip r:embed="rId9"/>
            <a:stretch>
              <a:fillRect/>
            </a:stretch>
          </a:blipFill>
        </p:spPr>
      </p:sp>
      <p:sp>
        <p:nvSpPr>
          <p:cNvPr id="18" name="Freeform 18"/>
          <p:cNvSpPr/>
          <p:nvPr/>
        </p:nvSpPr>
        <p:spPr>
          <a:xfrm>
            <a:off x="14327671" y="3002384"/>
            <a:ext cx="1803971" cy="2529575"/>
          </a:xfrm>
          <a:custGeom>
            <a:avLst/>
            <a:gdLst/>
            <a:ahLst/>
            <a:cxnLst/>
            <a:rect l="l" t="t" r="r" b="b"/>
            <a:pathLst>
              <a:path w="1803971" h="2529575">
                <a:moveTo>
                  <a:pt x="0" y="0"/>
                </a:moveTo>
                <a:lnTo>
                  <a:pt x="1803971" y="0"/>
                </a:lnTo>
                <a:lnTo>
                  <a:pt x="1803971" y="2529575"/>
                </a:lnTo>
                <a:lnTo>
                  <a:pt x="0" y="2529575"/>
                </a:lnTo>
                <a:lnTo>
                  <a:pt x="0" y="0"/>
                </a:lnTo>
                <a:close/>
              </a:path>
            </a:pathLst>
          </a:custGeom>
          <a:blipFill>
            <a:blip r:embed="rId10"/>
            <a:stretch>
              <a:fillRect t="-19238" b="-19238"/>
            </a:stretch>
          </a:blipFill>
        </p:spPr>
      </p:sp>
      <p:sp>
        <p:nvSpPr>
          <p:cNvPr id="19" name="TextBox 19"/>
          <p:cNvSpPr txBox="1"/>
          <p:nvPr/>
        </p:nvSpPr>
        <p:spPr>
          <a:xfrm>
            <a:off x="741673" y="2042068"/>
            <a:ext cx="15206398" cy="428625"/>
          </a:xfrm>
          <a:prstGeom prst="rect">
            <a:avLst/>
          </a:prstGeom>
        </p:spPr>
        <p:txBody>
          <a:bodyPr lIns="0" tIns="0" rIns="0" bIns="0" rtlCol="0" anchor="t">
            <a:spAutoFit/>
          </a:bodyPr>
          <a:lstStyle/>
          <a:p>
            <a:pPr algn="l">
              <a:lnSpc>
                <a:spcPts val="3240"/>
              </a:lnSpc>
            </a:pPr>
            <a:r>
              <a:rPr lang="en-US" sz="2700">
                <a:solidFill>
                  <a:srgbClr val="FFE600"/>
                </a:solidFill>
                <a:latin typeface="Arimo"/>
                <a:ea typeface="Arimo"/>
                <a:cs typeface="Arimo"/>
                <a:sym typeface="Arimo"/>
              </a:rPr>
              <a:t>Problem Statement: FiNova Banking Financial Services and Insurance (BFSI)Tata Capital</a:t>
            </a:r>
          </a:p>
        </p:txBody>
      </p:sp>
      <p:sp>
        <p:nvSpPr>
          <p:cNvPr id="20" name="TextBox 20"/>
          <p:cNvSpPr txBox="1"/>
          <p:nvPr/>
        </p:nvSpPr>
        <p:spPr>
          <a:xfrm>
            <a:off x="728620" y="9636622"/>
            <a:ext cx="584597" cy="200025"/>
          </a:xfrm>
          <a:prstGeom prst="rect">
            <a:avLst/>
          </a:prstGeom>
        </p:spPr>
        <p:txBody>
          <a:bodyPr lIns="0" tIns="0" rIns="0" bIns="0" rtlCol="0" anchor="t">
            <a:spAutoFit/>
          </a:bodyPr>
          <a:lstStyle/>
          <a:p>
            <a:pPr algn="l">
              <a:lnSpc>
                <a:spcPts val="1439"/>
              </a:lnSpc>
            </a:pPr>
            <a:r>
              <a:rPr lang="en-US" sz="1200">
                <a:solidFill>
                  <a:srgbClr val="FFFFFF"/>
                </a:solidFill>
                <a:latin typeface="Arimo"/>
                <a:ea typeface="Arimo"/>
                <a:cs typeface="Arimo"/>
                <a:sym typeface="Arimo"/>
              </a:rPr>
              <a:t>Page ‹2›</a:t>
            </a:r>
          </a:p>
        </p:txBody>
      </p:sp>
      <p:sp>
        <p:nvSpPr>
          <p:cNvPr id="21" name="TextBox 21"/>
          <p:cNvSpPr txBox="1"/>
          <p:nvPr/>
        </p:nvSpPr>
        <p:spPr>
          <a:xfrm>
            <a:off x="725742" y="381721"/>
            <a:ext cx="9768885" cy="715872"/>
          </a:xfrm>
          <a:prstGeom prst="rect">
            <a:avLst/>
          </a:prstGeom>
        </p:spPr>
        <p:txBody>
          <a:bodyPr lIns="0" tIns="0" rIns="0" bIns="0" rtlCol="0" anchor="t">
            <a:spAutoFit/>
          </a:bodyPr>
          <a:lstStyle/>
          <a:p>
            <a:pPr algn="l">
              <a:lnSpc>
                <a:spcPts val="4320"/>
              </a:lnSpc>
            </a:pPr>
            <a:r>
              <a:rPr lang="en-US" sz="3600">
                <a:solidFill>
                  <a:srgbClr val="FFFFFF"/>
                </a:solidFill>
                <a:latin typeface="Georgia"/>
                <a:ea typeface="Georgia"/>
                <a:cs typeface="Georgia"/>
                <a:sym typeface="Georgia"/>
              </a:rPr>
              <a:t>Tell us about yourself | Highlight a technical skill or skills each member brings to the team</a:t>
            </a:r>
          </a:p>
        </p:txBody>
      </p:sp>
      <p:sp>
        <p:nvSpPr>
          <p:cNvPr id="22" name="TextBox 22"/>
          <p:cNvSpPr txBox="1"/>
          <p:nvPr/>
        </p:nvSpPr>
        <p:spPr>
          <a:xfrm>
            <a:off x="741673" y="1572210"/>
            <a:ext cx="8967468" cy="428625"/>
          </a:xfrm>
          <a:prstGeom prst="rect">
            <a:avLst/>
          </a:prstGeom>
        </p:spPr>
        <p:txBody>
          <a:bodyPr lIns="0" tIns="0" rIns="0" bIns="0" rtlCol="0" anchor="t">
            <a:spAutoFit/>
          </a:bodyPr>
          <a:lstStyle/>
          <a:p>
            <a:pPr algn="l">
              <a:lnSpc>
                <a:spcPts val="3240"/>
              </a:lnSpc>
            </a:pPr>
            <a:r>
              <a:rPr lang="en-US" sz="2700">
                <a:solidFill>
                  <a:srgbClr val="FFE600"/>
                </a:solidFill>
                <a:latin typeface="Arimo"/>
                <a:ea typeface="Arimo"/>
                <a:cs typeface="Arimo"/>
                <a:sym typeface="Arimo"/>
              </a:rPr>
              <a:t>Team Name: FiNova</a:t>
            </a:r>
          </a:p>
        </p:txBody>
      </p:sp>
      <p:sp>
        <p:nvSpPr>
          <p:cNvPr id="23" name="TextBox 23"/>
          <p:cNvSpPr txBox="1"/>
          <p:nvPr/>
        </p:nvSpPr>
        <p:spPr>
          <a:xfrm>
            <a:off x="1957026" y="5645210"/>
            <a:ext cx="3725717" cy="4384839"/>
          </a:xfrm>
          <a:prstGeom prst="rect">
            <a:avLst/>
          </a:prstGeom>
        </p:spPr>
        <p:txBody>
          <a:bodyPr lIns="0" tIns="0" rIns="0" bIns="0" rtlCol="0" anchor="t">
            <a:spAutoFit/>
          </a:bodyPr>
          <a:lstStyle/>
          <a:p>
            <a:pPr algn="l">
              <a:lnSpc>
                <a:spcPts val="2486"/>
              </a:lnSpc>
            </a:pPr>
            <a:r>
              <a:rPr lang="en-US" sz="2072">
                <a:solidFill>
                  <a:srgbClr val="FFFFFF"/>
                </a:solidFill>
                <a:latin typeface="Arimo"/>
                <a:ea typeface="Arimo"/>
                <a:cs typeface="Arimo"/>
                <a:sym typeface="Arimo"/>
              </a:rPr>
              <a:t>Team Member 1  Name : Utkarsh Neel.</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College name :GH Raisoni College Of Engineering And Management.</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Contact Detail (phone number): 9527230954</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Role in Solution Development : •Slide animations and visual •Graphic assets for demo (icons, flows, visuals)</a:t>
            </a:r>
          </a:p>
        </p:txBody>
      </p:sp>
      <p:sp>
        <p:nvSpPr>
          <p:cNvPr id="24" name="TextBox 24"/>
          <p:cNvSpPr txBox="1"/>
          <p:nvPr/>
        </p:nvSpPr>
        <p:spPr>
          <a:xfrm>
            <a:off x="2528189" y="2610252"/>
            <a:ext cx="3164079" cy="401658"/>
          </a:xfrm>
          <a:prstGeom prst="rect">
            <a:avLst/>
          </a:prstGeom>
        </p:spPr>
        <p:txBody>
          <a:bodyPr lIns="0" tIns="0" rIns="0" bIns="0" rtlCol="0" anchor="t">
            <a:spAutoFit/>
          </a:bodyPr>
          <a:lstStyle/>
          <a:p>
            <a:pPr algn="l">
              <a:lnSpc>
                <a:spcPts val="3026"/>
              </a:lnSpc>
            </a:pPr>
            <a:r>
              <a:rPr lang="en-US" sz="2522">
                <a:solidFill>
                  <a:srgbClr val="FFFFFF"/>
                </a:solidFill>
                <a:latin typeface="Arimo"/>
                <a:ea typeface="Arimo"/>
                <a:cs typeface="Arimo"/>
                <a:sym typeface="Arimo"/>
              </a:rPr>
              <a:t>Team Member 1 pic</a:t>
            </a:r>
          </a:p>
        </p:txBody>
      </p:sp>
      <p:sp>
        <p:nvSpPr>
          <p:cNvPr id="25" name="TextBox 25"/>
          <p:cNvSpPr txBox="1"/>
          <p:nvPr/>
        </p:nvSpPr>
        <p:spPr>
          <a:xfrm>
            <a:off x="6304619" y="2543577"/>
            <a:ext cx="2853976" cy="401658"/>
          </a:xfrm>
          <a:prstGeom prst="rect">
            <a:avLst/>
          </a:prstGeom>
        </p:spPr>
        <p:txBody>
          <a:bodyPr lIns="0" tIns="0" rIns="0" bIns="0" rtlCol="0" anchor="t">
            <a:spAutoFit/>
          </a:bodyPr>
          <a:lstStyle/>
          <a:p>
            <a:pPr algn="l">
              <a:lnSpc>
                <a:spcPts val="3026"/>
              </a:lnSpc>
            </a:pPr>
            <a:r>
              <a:rPr lang="en-US" sz="2522">
                <a:solidFill>
                  <a:srgbClr val="FFFFFF"/>
                </a:solidFill>
                <a:latin typeface="Arimo"/>
                <a:ea typeface="Arimo"/>
                <a:cs typeface="Arimo"/>
                <a:sym typeface="Arimo"/>
              </a:rPr>
              <a:t>Team Member 2 pic</a:t>
            </a:r>
          </a:p>
        </p:txBody>
      </p:sp>
      <p:sp>
        <p:nvSpPr>
          <p:cNvPr id="26" name="TextBox 26"/>
          <p:cNvSpPr txBox="1"/>
          <p:nvPr/>
        </p:nvSpPr>
        <p:spPr>
          <a:xfrm>
            <a:off x="9979962" y="2549306"/>
            <a:ext cx="2841042" cy="388011"/>
          </a:xfrm>
          <a:prstGeom prst="rect">
            <a:avLst/>
          </a:prstGeom>
        </p:spPr>
        <p:txBody>
          <a:bodyPr lIns="0" tIns="0" rIns="0" bIns="0" rtlCol="0" anchor="t">
            <a:spAutoFit/>
          </a:bodyPr>
          <a:lstStyle/>
          <a:p>
            <a:pPr algn="l">
              <a:lnSpc>
                <a:spcPts val="2994"/>
              </a:lnSpc>
            </a:pPr>
            <a:r>
              <a:rPr lang="en-US" sz="2495">
                <a:solidFill>
                  <a:srgbClr val="FFFFFF"/>
                </a:solidFill>
                <a:latin typeface="Arimo"/>
                <a:ea typeface="Arimo"/>
                <a:cs typeface="Arimo"/>
                <a:sym typeface="Arimo"/>
              </a:rPr>
              <a:t>Team Member 3 pic</a:t>
            </a:r>
          </a:p>
        </p:txBody>
      </p:sp>
      <p:sp>
        <p:nvSpPr>
          <p:cNvPr id="27" name="TextBox 27"/>
          <p:cNvSpPr txBox="1"/>
          <p:nvPr/>
        </p:nvSpPr>
        <p:spPr>
          <a:xfrm>
            <a:off x="13816034" y="2553102"/>
            <a:ext cx="2865345" cy="383088"/>
          </a:xfrm>
          <a:prstGeom prst="rect">
            <a:avLst/>
          </a:prstGeom>
        </p:spPr>
        <p:txBody>
          <a:bodyPr lIns="0" tIns="0" rIns="0" bIns="0" rtlCol="0" anchor="t">
            <a:spAutoFit/>
          </a:bodyPr>
          <a:lstStyle/>
          <a:p>
            <a:pPr algn="l">
              <a:lnSpc>
                <a:spcPts val="2955"/>
              </a:lnSpc>
            </a:pPr>
            <a:r>
              <a:rPr lang="en-US" sz="2462">
                <a:solidFill>
                  <a:srgbClr val="FFFFFF"/>
                </a:solidFill>
                <a:latin typeface="Arimo"/>
                <a:ea typeface="Arimo"/>
                <a:cs typeface="Arimo"/>
                <a:sym typeface="Arimo"/>
              </a:rPr>
              <a:t>Team Member 4 pic</a:t>
            </a:r>
          </a:p>
        </p:txBody>
      </p:sp>
      <p:sp>
        <p:nvSpPr>
          <p:cNvPr id="28" name="TextBox 28"/>
          <p:cNvSpPr txBox="1"/>
          <p:nvPr/>
        </p:nvSpPr>
        <p:spPr>
          <a:xfrm>
            <a:off x="13607222" y="5598634"/>
            <a:ext cx="3725717" cy="4384839"/>
          </a:xfrm>
          <a:prstGeom prst="rect">
            <a:avLst/>
          </a:prstGeom>
        </p:spPr>
        <p:txBody>
          <a:bodyPr lIns="0" tIns="0" rIns="0" bIns="0" rtlCol="0" anchor="t">
            <a:spAutoFit/>
          </a:bodyPr>
          <a:lstStyle/>
          <a:p>
            <a:pPr algn="l">
              <a:lnSpc>
                <a:spcPts val="2486"/>
              </a:lnSpc>
            </a:pPr>
            <a:r>
              <a:rPr lang="en-US" sz="2072">
                <a:solidFill>
                  <a:srgbClr val="FFFFFF"/>
                </a:solidFill>
                <a:latin typeface="Arimo"/>
                <a:ea typeface="Arimo"/>
                <a:cs typeface="Arimo"/>
                <a:sym typeface="Arimo"/>
              </a:rPr>
              <a:t>Team Member 4  Name : Nikhilesh Khairnair</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College name :GH Raisoni College Of Engineering And Management.</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Contact Detail (phone number) 9607204890</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Role in Solution Development : </a:t>
            </a:r>
          </a:p>
          <a:p>
            <a:pPr algn="l">
              <a:lnSpc>
                <a:spcPts val="2486"/>
              </a:lnSpc>
            </a:pPr>
            <a:r>
              <a:rPr lang="en-US" sz="2072">
                <a:solidFill>
                  <a:srgbClr val="FFFFFF"/>
                </a:solidFill>
                <a:latin typeface="Arimo"/>
                <a:ea typeface="Arimo"/>
                <a:cs typeface="Arimo"/>
                <a:sym typeface="Arimo"/>
              </a:rPr>
              <a:t>•Dataset &amp; Model Manager</a:t>
            </a:r>
          </a:p>
          <a:p>
            <a:pPr algn="l">
              <a:lnSpc>
                <a:spcPts val="2486"/>
              </a:lnSpc>
            </a:pPr>
            <a:r>
              <a:rPr lang="en-US" sz="2072">
                <a:solidFill>
                  <a:srgbClr val="FFFFFF"/>
                </a:solidFill>
                <a:latin typeface="Arimo"/>
                <a:ea typeface="Arimo"/>
                <a:cs typeface="Arimo"/>
                <a:sym typeface="Arimo"/>
              </a:rPr>
              <a:t>•ML underwriting model </a:t>
            </a:r>
          </a:p>
          <a:p>
            <a:pPr algn="l">
              <a:lnSpc>
                <a:spcPts val="2486"/>
              </a:lnSpc>
            </a:pPr>
            <a:r>
              <a:rPr lang="en-US" sz="2072">
                <a:solidFill>
                  <a:srgbClr val="FFFFFF"/>
                </a:solidFill>
                <a:latin typeface="Arimo"/>
                <a:ea typeface="Arimo"/>
                <a:cs typeface="Arimo"/>
                <a:sym typeface="Arimo"/>
              </a:rPr>
              <a:t>•Testing with edge-cases </a:t>
            </a:r>
          </a:p>
        </p:txBody>
      </p:sp>
      <p:sp>
        <p:nvSpPr>
          <p:cNvPr id="29" name="TextBox 29"/>
          <p:cNvSpPr txBox="1"/>
          <p:nvPr/>
        </p:nvSpPr>
        <p:spPr>
          <a:xfrm>
            <a:off x="9566907" y="5645210"/>
            <a:ext cx="3764091" cy="4697362"/>
          </a:xfrm>
          <a:prstGeom prst="rect">
            <a:avLst/>
          </a:prstGeom>
        </p:spPr>
        <p:txBody>
          <a:bodyPr lIns="0" tIns="0" rIns="0" bIns="0" rtlCol="0" anchor="t">
            <a:spAutoFit/>
          </a:bodyPr>
          <a:lstStyle/>
          <a:p>
            <a:pPr algn="l">
              <a:lnSpc>
                <a:spcPts val="2486"/>
              </a:lnSpc>
            </a:pPr>
            <a:r>
              <a:rPr lang="en-US" sz="2072">
                <a:solidFill>
                  <a:srgbClr val="FFFFFF"/>
                </a:solidFill>
                <a:latin typeface="Arimo"/>
                <a:ea typeface="Arimo"/>
                <a:cs typeface="Arimo"/>
                <a:sym typeface="Arimo"/>
              </a:rPr>
              <a:t>Team Member 3  Name :</a:t>
            </a:r>
          </a:p>
          <a:p>
            <a:pPr algn="l">
              <a:lnSpc>
                <a:spcPts val="2486"/>
              </a:lnSpc>
            </a:pPr>
            <a:r>
              <a:rPr lang="en-US" sz="2072">
                <a:solidFill>
                  <a:srgbClr val="FFFFFF"/>
                </a:solidFill>
                <a:latin typeface="Arimo"/>
                <a:ea typeface="Arimo"/>
                <a:cs typeface="Arimo"/>
                <a:sym typeface="Arimo"/>
              </a:rPr>
              <a:t>Aditya Suryawanshi</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College name :GH Raisoni College Of Engineering And Management.</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Contact Detail (phone number) 8793269019</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Role in Solution Development : </a:t>
            </a:r>
          </a:p>
          <a:p>
            <a:pPr algn="l">
              <a:lnSpc>
                <a:spcPts val="2486"/>
              </a:lnSpc>
            </a:pPr>
            <a:r>
              <a:rPr lang="en-US" sz="2072">
                <a:solidFill>
                  <a:srgbClr val="FFFFFF"/>
                </a:solidFill>
                <a:latin typeface="Arimo"/>
                <a:ea typeface="Arimo"/>
                <a:cs typeface="Arimo"/>
                <a:sym typeface="Arimo"/>
              </a:rPr>
              <a:t>•Frontend Developer</a:t>
            </a:r>
          </a:p>
          <a:p>
            <a:pPr algn="l">
              <a:lnSpc>
                <a:spcPts val="2486"/>
              </a:lnSpc>
            </a:pPr>
            <a:r>
              <a:rPr lang="en-US" sz="2072">
                <a:solidFill>
                  <a:srgbClr val="FFFFFF"/>
                </a:solidFill>
                <a:latin typeface="Arimo"/>
                <a:ea typeface="Arimo"/>
                <a:cs typeface="Arimo"/>
                <a:sym typeface="Arimo"/>
              </a:rPr>
              <a:t>•Backend architecture</a:t>
            </a:r>
          </a:p>
          <a:p>
            <a:pPr algn="l">
              <a:lnSpc>
                <a:spcPts val="2486"/>
              </a:lnSpc>
            </a:pPr>
            <a:r>
              <a:rPr lang="en-US" sz="2072">
                <a:solidFill>
                  <a:srgbClr val="FFFFFF"/>
                </a:solidFill>
                <a:latin typeface="Arimo"/>
                <a:ea typeface="Arimo"/>
                <a:cs typeface="Arimo"/>
                <a:sym typeface="Arimo"/>
              </a:rPr>
              <a:t>&amp; seamless user experience</a:t>
            </a:r>
          </a:p>
          <a:p>
            <a:pPr algn="l">
              <a:lnSpc>
                <a:spcPts val="2486"/>
              </a:lnSpc>
            </a:pPr>
            <a:endParaRPr lang="en-US" sz="2072">
              <a:solidFill>
                <a:srgbClr val="FFFFFF"/>
              </a:solidFill>
              <a:latin typeface="Arimo"/>
              <a:ea typeface="Arimo"/>
              <a:cs typeface="Arimo"/>
              <a:sym typeface="Arimo"/>
            </a:endParaRPr>
          </a:p>
        </p:txBody>
      </p:sp>
      <p:sp>
        <p:nvSpPr>
          <p:cNvPr id="30" name="TextBox 30"/>
          <p:cNvSpPr txBox="1"/>
          <p:nvPr/>
        </p:nvSpPr>
        <p:spPr>
          <a:xfrm>
            <a:off x="5780378" y="5645210"/>
            <a:ext cx="3725717" cy="4697362"/>
          </a:xfrm>
          <a:prstGeom prst="rect">
            <a:avLst/>
          </a:prstGeom>
        </p:spPr>
        <p:txBody>
          <a:bodyPr lIns="0" tIns="0" rIns="0" bIns="0" rtlCol="0" anchor="t">
            <a:spAutoFit/>
          </a:bodyPr>
          <a:lstStyle/>
          <a:p>
            <a:pPr algn="l">
              <a:lnSpc>
                <a:spcPts val="2486"/>
              </a:lnSpc>
            </a:pPr>
            <a:r>
              <a:rPr lang="en-US" sz="2072">
                <a:solidFill>
                  <a:srgbClr val="FFFFFF"/>
                </a:solidFill>
                <a:latin typeface="Arimo"/>
                <a:ea typeface="Arimo"/>
                <a:cs typeface="Arimo"/>
                <a:sym typeface="Arimo"/>
              </a:rPr>
              <a:t>Team Member 2  Name : </a:t>
            </a:r>
          </a:p>
          <a:p>
            <a:pPr algn="l">
              <a:lnSpc>
                <a:spcPts val="2486"/>
              </a:lnSpc>
            </a:pPr>
            <a:r>
              <a:rPr lang="en-US" sz="2072">
                <a:solidFill>
                  <a:srgbClr val="FFFFFF"/>
                </a:solidFill>
                <a:latin typeface="Arimo"/>
                <a:ea typeface="Arimo"/>
                <a:cs typeface="Arimo"/>
                <a:sym typeface="Arimo"/>
              </a:rPr>
              <a:t>Jay Deepak Jadhav</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College name :GH Raisoni College Of Engineering And Management.</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Contact Detail (phone number): 7558317165</a:t>
            </a:r>
          </a:p>
          <a:p>
            <a:pPr algn="l">
              <a:lnSpc>
                <a:spcPts val="2486"/>
              </a:lnSpc>
            </a:pPr>
            <a:endParaRPr lang="en-US" sz="2072">
              <a:solidFill>
                <a:srgbClr val="FFFFFF"/>
              </a:solidFill>
              <a:latin typeface="Arimo"/>
              <a:ea typeface="Arimo"/>
              <a:cs typeface="Arimo"/>
              <a:sym typeface="Arimo"/>
            </a:endParaRPr>
          </a:p>
          <a:p>
            <a:pPr algn="l">
              <a:lnSpc>
                <a:spcPts val="2486"/>
              </a:lnSpc>
            </a:pPr>
            <a:r>
              <a:rPr lang="en-US" sz="2072">
                <a:solidFill>
                  <a:srgbClr val="FFFFFF"/>
                </a:solidFill>
                <a:latin typeface="Arimo"/>
                <a:ea typeface="Arimo"/>
                <a:cs typeface="Arimo"/>
                <a:sym typeface="Arimo"/>
              </a:rPr>
              <a:t>Role in Solution Development : •Project Manager </a:t>
            </a:r>
          </a:p>
          <a:p>
            <a:pPr algn="l">
              <a:lnSpc>
                <a:spcPts val="2486"/>
              </a:lnSpc>
            </a:pPr>
            <a:r>
              <a:rPr lang="en-US" sz="2072">
                <a:solidFill>
                  <a:srgbClr val="FFFFFF"/>
                </a:solidFill>
                <a:latin typeface="Arimo"/>
                <a:ea typeface="Arimo"/>
                <a:cs typeface="Arimo"/>
                <a:sym typeface="Arimo"/>
              </a:rPr>
              <a:t>•AI Agent designer Research &amp; Documentation</a:t>
            </a:r>
          </a:p>
          <a:p>
            <a:pPr algn="l">
              <a:lnSpc>
                <a:spcPts val="2486"/>
              </a:lnSpc>
            </a:pPr>
            <a:endParaRPr lang="en-US" sz="2072">
              <a:solidFill>
                <a:srgbClr val="FFFFFF"/>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24"/>
        </a:solidFill>
        <a:effectLst/>
      </p:bgPr>
    </p:bg>
    <p:spTree>
      <p:nvGrpSpPr>
        <p:cNvPr id="1" name=""/>
        <p:cNvGrpSpPr/>
        <p:nvPr/>
      </p:nvGrpSpPr>
      <p:grpSpPr>
        <a:xfrm>
          <a:off x="0" y="0"/>
          <a:ext cx="0" cy="0"/>
          <a:chOff x="0" y="0"/>
          <a:chExt cx="0" cy="0"/>
        </a:xfrm>
      </p:grpSpPr>
      <p:sp>
        <p:nvSpPr>
          <p:cNvPr id="2" name="Freeform 2"/>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a:grpSpLocks noChangeAspect="1"/>
          </p:cNvGrpSpPr>
          <p:nvPr/>
        </p:nvGrpSpPr>
        <p:grpSpPr>
          <a:xfrm rot="-10800000">
            <a:off x="0" y="0"/>
            <a:ext cx="18288000" cy="10286998"/>
            <a:chOff x="0" y="0"/>
            <a:chExt cx="24384000" cy="13715998"/>
          </a:xfrm>
        </p:grpSpPr>
        <p:sp>
          <p:nvSpPr>
            <p:cNvPr id="4" name="Freeform 4"/>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5"/>
              <a:stretch>
                <a:fillRect l="-11154" t="-11153" r="-10"/>
              </a:stretch>
            </a:blipFill>
          </p:spPr>
        </p:sp>
      </p:grpSp>
      <p:sp>
        <p:nvSpPr>
          <p:cNvPr id="5" name="TextBox 5"/>
          <p:cNvSpPr txBox="1"/>
          <p:nvPr/>
        </p:nvSpPr>
        <p:spPr>
          <a:xfrm>
            <a:off x="728620" y="9636622"/>
            <a:ext cx="584597" cy="200025"/>
          </a:xfrm>
          <a:prstGeom prst="rect">
            <a:avLst/>
          </a:prstGeom>
        </p:spPr>
        <p:txBody>
          <a:bodyPr lIns="0" tIns="0" rIns="0" bIns="0" rtlCol="0" anchor="t">
            <a:spAutoFit/>
          </a:bodyPr>
          <a:lstStyle/>
          <a:p>
            <a:pPr algn="l">
              <a:lnSpc>
                <a:spcPts val="1439"/>
              </a:lnSpc>
            </a:pPr>
            <a:r>
              <a:rPr lang="en-US" sz="1200">
                <a:solidFill>
                  <a:srgbClr val="FFFFFF"/>
                </a:solidFill>
                <a:latin typeface="Arimo"/>
                <a:ea typeface="Arimo"/>
                <a:cs typeface="Arimo"/>
                <a:sym typeface="Arimo"/>
              </a:rPr>
              <a:t>Page ‹3›</a:t>
            </a:r>
          </a:p>
        </p:txBody>
      </p:sp>
      <p:grpSp>
        <p:nvGrpSpPr>
          <p:cNvPr id="6" name="Group 6"/>
          <p:cNvGrpSpPr>
            <a:grpSpLocks noChangeAspect="1"/>
          </p:cNvGrpSpPr>
          <p:nvPr/>
        </p:nvGrpSpPr>
        <p:grpSpPr>
          <a:xfrm>
            <a:off x="10115596" y="568941"/>
            <a:ext cx="8172405" cy="486936"/>
            <a:chOff x="0" y="0"/>
            <a:chExt cx="10896540" cy="649248"/>
          </a:xfrm>
        </p:grpSpPr>
        <p:sp>
          <p:nvSpPr>
            <p:cNvPr id="7" name="Freeform 7" descr="A colorful waves on a black background  Description automatically generated"/>
            <p:cNvSpPr/>
            <p:nvPr/>
          </p:nvSpPr>
          <p:spPr>
            <a:xfrm>
              <a:off x="0" y="0"/>
              <a:ext cx="10896600" cy="649224"/>
            </a:xfrm>
            <a:custGeom>
              <a:avLst/>
              <a:gdLst/>
              <a:ahLst/>
              <a:cxnLst/>
              <a:rect l="l" t="t" r="r" b="b"/>
              <a:pathLst>
                <a:path w="10896600" h="649224">
                  <a:moveTo>
                    <a:pt x="0" y="0"/>
                  </a:moveTo>
                  <a:lnTo>
                    <a:pt x="10896600" y="0"/>
                  </a:lnTo>
                  <a:lnTo>
                    <a:pt x="10896600" y="649224"/>
                  </a:lnTo>
                  <a:lnTo>
                    <a:pt x="0" y="649224"/>
                  </a:lnTo>
                  <a:lnTo>
                    <a:pt x="0" y="0"/>
                  </a:lnTo>
                  <a:close/>
                </a:path>
              </a:pathLst>
            </a:custGeom>
            <a:blipFill>
              <a:blip r:embed="rId6"/>
              <a:stretch>
                <a:fillRect t="-87904" r="-25" b="-56872"/>
              </a:stretch>
            </a:blipFill>
          </p:spPr>
        </p:sp>
      </p:grpSp>
      <p:sp>
        <p:nvSpPr>
          <p:cNvPr id="8" name="TextBox 8"/>
          <p:cNvSpPr txBox="1"/>
          <p:nvPr/>
        </p:nvSpPr>
        <p:spPr>
          <a:xfrm>
            <a:off x="725742" y="496021"/>
            <a:ext cx="9768885" cy="552450"/>
          </a:xfrm>
          <a:prstGeom prst="rect">
            <a:avLst/>
          </a:prstGeom>
        </p:spPr>
        <p:txBody>
          <a:bodyPr lIns="0" tIns="0" rIns="0" bIns="0" rtlCol="0" anchor="t">
            <a:spAutoFit/>
          </a:bodyPr>
          <a:lstStyle/>
          <a:p>
            <a:pPr algn="l">
              <a:lnSpc>
                <a:spcPts val="4320"/>
              </a:lnSpc>
            </a:pPr>
            <a:r>
              <a:rPr lang="en-US" sz="3600">
                <a:solidFill>
                  <a:srgbClr val="FFFFFF"/>
                </a:solidFill>
                <a:latin typeface="Georgia"/>
                <a:ea typeface="Georgia"/>
                <a:cs typeface="Georgia"/>
                <a:sym typeface="Georgia"/>
              </a:rPr>
              <a:t>Executive Summary (minimum 200 words)</a:t>
            </a:r>
          </a:p>
        </p:txBody>
      </p:sp>
      <p:sp>
        <p:nvSpPr>
          <p:cNvPr id="9" name="TextBox 9"/>
          <p:cNvSpPr txBox="1"/>
          <p:nvPr/>
        </p:nvSpPr>
        <p:spPr>
          <a:xfrm>
            <a:off x="912773" y="1222877"/>
            <a:ext cx="16462454" cy="8113395"/>
          </a:xfrm>
          <a:prstGeom prst="rect">
            <a:avLst/>
          </a:prstGeom>
        </p:spPr>
        <p:txBody>
          <a:bodyPr lIns="0" tIns="0" rIns="0" bIns="0" rtlCol="0" anchor="t">
            <a:spAutoFit/>
          </a:bodyPr>
          <a:lstStyle/>
          <a:p>
            <a:pPr marL="518160" lvl="1" indent="-259080" algn="l">
              <a:lnSpc>
                <a:spcPts val="4320"/>
              </a:lnSpc>
              <a:buFont typeface="Arial"/>
              <a:buChar char="•"/>
            </a:pPr>
            <a:r>
              <a:rPr lang="en-US" sz="2400" b="1">
                <a:solidFill>
                  <a:srgbClr val="FFFFFF"/>
                </a:solidFill>
                <a:latin typeface="Arimo Bold"/>
                <a:ea typeface="Arimo Bold"/>
                <a:cs typeface="Arimo Bold"/>
                <a:sym typeface="Arimo Bold"/>
              </a:rPr>
              <a:t>Today, getting a personal loan still feels slow and complicated for most customers. They fill long forms, upload documents multiple times, and then wait hours or even days for someone to review their details. For NBFCs and lenders, this means high operational effort, low conversion rates, and an overall loan process that simply doesn’t match the speed customers expect in a digital world.</a:t>
            </a:r>
          </a:p>
          <a:p>
            <a:pPr marL="518160" lvl="1" indent="-259080" algn="l">
              <a:lnSpc>
                <a:spcPts val="4320"/>
              </a:lnSpc>
              <a:buFont typeface="Arial"/>
              <a:buChar char="•"/>
            </a:pPr>
            <a:r>
              <a:rPr lang="en-US" sz="2400" b="1">
                <a:solidFill>
                  <a:srgbClr val="FFFFFF"/>
                </a:solidFill>
                <a:latin typeface="Arimo Bold"/>
                <a:ea typeface="Arimo Bold"/>
                <a:cs typeface="Arimo Bold"/>
                <a:sym typeface="Arimo Bold"/>
              </a:rPr>
              <a:t>Our solution, FinBot, aims to change this experience completely. FinBot is an AI-powered conversational assistant that can guide a user through the entire loan journey — from the first question to the final sanction letter — all within a simple chat interface. It uses an Agentic AI system where a central Master Agent coordinates multiple Worker Agents that handle verification, underwriting, and document generation. By using mock CRM and credit data along with clear underwriting rules, FinBot provides instant, transparent decisions.</a:t>
            </a:r>
          </a:p>
          <a:p>
            <a:pPr marL="518160" lvl="1" indent="-259080" algn="l">
              <a:lnSpc>
                <a:spcPts val="4320"/>
              </a:lnSpc>
              <a:buFont typeface="Arial"/>
              <a:buChar char="•"/>
            </a:pPr>
            <a:r>
              <a:rPr lang="en-US" sz="2400" b="1">
                <a:solidFill>
                  <a:srgbClr val="FFFFFF"/>
                </a:solidFill>
                <a:latin typeface="Arimo Bold"/>
                <a:ea typeface="Arimo Bold"/>
                <a:cs typeface="Arimo Bold"/>
                <a:sym typeface="Arimo Bold"/>
              </a:rPr>
              <a:t>With this approach, approvals that once took days can now happen in just a few minutes. This not only creates a faster and more satisfying experience for customers but also reduces manual workload for lenders by more than half. Our goal is to make lending more efficient, scalable, and trustworthy, while giving users the instant clarity they deserve.</a:t>
            </a:r>
          </a:p>
          <a:p>
            <a:pPr marL="518160" lvl="1" indent="-259080" algn="l">
              <a:lnSpc>
                <a:spcPts val="4320"/>
              </a:lnSpc>
              <a:buFont typeface="Arial"/>
              <a:buChar char="•"/>
            </a:pPr>
            <a:r>
              <a:rPr lang="en-US" sz="2400" b="1">
                <a:solidFill>
                  <a:srgbClr val="FFFFFF"/>
                </a:solidFill>
                <a:latin typeface="Arimo Bold"/>
                <a:ea typeface="Arimo Bold"/>
                <a:cs typeface="Arimo Bold"/>
                <a:sym typeface="Arimo Bold"/>
              </a:rPr>
              <a:t>FinBot moves digital lending from slow and manual — to smart, conversational, and truly instant.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24"/>
        </a:solidFill>
        <a:effectLst/>
      </p:bgPr>
    </p:bg>
    <p:spTree>
      <p:nvGrpSpPr>
        <p:cNvPr id="1" name=""/>
        <p:cNvGrpSpPr/>
        <p:nvPr/>
      </p:nvGrpSpPr>
      <p:grpSpPr>
        <a:xfrm>
          <a:off x="0" y="0"/>
          <a:ext cx="0" cy="0"/>
          <a:chOff x="0" y="0"/>
          <a:chExt cx="0" cy="0"/>
        </a:xfrm>
      </p:grpSpPr>
      <p:sp>
        <p:nvSpPr>
          <p:cNvPr id="2" name="Freeform 2"/>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a:grpSpLocks noChangeAspect="1"/>
          </p:cNvGrpSpPr>
          <p:nvPr/>
        </p:nvGrpSpPr>
        <p:grpSpPr>
          <a:xfrm rot="-10800000">
            <a:off x="19050" y="0"/>
            <a:ext cx="18288000" cy="10286998"/>
            <a:chOff x="0" y="0"/>
            <a:chExt cx="24384000" cy="13715998"/>
          </a:xfrm>
        </p:grpSpPr>
        <p:sp>
          <p:nvSpPr>
            <p:cNvPr id="4" name="Freeform 4"/>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5"/>
              <a:stretch>
                <a:fillRect l="-11154" t="-11153" r="-10"/>
              </a:stretch>
            </a:blipFill>
          </p:spPr>
        </p:sp>
      </p:grpSp>
      <p:sp>
        <p:nvSpPr>
          <p:cNvPr id="5" name="TextBox 5"/>
          <p:cNvSpPr txBox="1"/>
          <p:nvPr/>
        </p:nvSpPr>
        <p:spPr>
          <a:xfrm>
            <a:off x="728620" y="9636622"/>
            <a:ext cx="584597" cy="200025"/>
          </a:xfrm>
          <a:prstGeom prst="rect">
            <a:avLst/>
          </a:prstGeom>
        </p:spPr>
        <p:txBody>
          <a:bodyPr lIns="0" tIns="0" rIns="0" bIns="0" rtlCol="0" anchor="t">
            <a:spAutoFit/>
          </a:bodyPr>
          <a:lstStyle/>
          <a:p>
            <a:pPr algn="l">
              <a:lnSpc>
                <a:spcPts val="1439"/>
              </a:lnSpc>
            </a:pPr>
            <a:r>
              <a:rPr lang="en-US" sz="1200">
                <a:solidFill>
                  <a:srgbClr val="FFFFFF"/>
                </a:solidFill>
                <a:latin typeface="Arimo"/>
                <a:ea typeface="Arimo"/>
                <a:cs typeface="Arimo"/>
                <a:sym typeface="Arimo"/>
              </a:rPr>
              <a:t>Page ‹4›</a:t>
            </a:r>
          </a:p>
        </p:txBody>
      </p:sp>
      <p:grpSp>
        <p:nvGrpSpPr>
          <p:cNvPr id="6" name="Group 6"/>
          <p:cNvGrpSpPr>
            <a:grpSpLocks noChangeAspect="1"/>
          </p:cNvGrpSpPr>
          <p:nvPr/>
        </p:nvGrpSpPr>
        <p:grpSpPr>
          <a:xfrm>
            <a:off x="10115596" y="568941"/>
            <a:ext cx="8172405" cy="486936"/>
            <a:chOff x="0" y="0"/>
            <a:chExt cx="10896540" cy="649248"/>
          </a:xfrm>
        </p:grpSpPr>
        <p:sp>
          <p:nvSpPr>
            <p:cNvPr id="7" name="Freeform 7" descr="A colorful waves on a black background  Description automatically generated"/>
            <p:cNvSpPr/>
            <p:nvPr/>
          </p:nvSpPr>
          <p:spPr>
            <a:xfrm>
              <a:off x="0" y="0"/>
              <a:ext cx="10896600" cy="649224"/>
            </a:xfrm>
            <a:custGeom>
              <a:avLst/>
              <a:gdLst/>
              <a:ahLst/>
              <a:cxnLst/>
              <a:rect l="l" t="t" r="r" b="b"/>
              <a:pathLst>
                <a:path w="10896600" h="649224">
                  <a:moveTo>
                    <a:pt x="0" y="0"/>
                  </a:moveTo>
                  <a:lnTo>
                    <a:pt x="10896600" y="0"/>
                  </a:lnTo>
                  <a:lnTo>
                    <a:pt x="10896600" y="649224"/>
                  </a:lnTo>
                  <a:lnTo>
                    <a:pt x="0" y="649224"/>
                  </a:lnTo>
                  <a:lnTo>
                    <a:pt x="0" y="0"/>
                  </a:lnTo>
                  <a:close/>
                </a:path>
              </a:pathLst>
            </a:custGeom>
            <a:blipFill>
              <a:blip r:embed="rId6"/>
              <a:stretch>
                <a:fillRect t="-87904" r="-25" b="-56872"/>
              </a:stretch>
            </a:blipFill>
          </p:spPr>
        </p:sp>
      </p:grpSp>
      <p:sp>
        <p:nvSpPr>
          <p:cNvPr id="8" name="TextBox 8"/>
          <p:cNvSpPr txBox="1"/>
          <p:nvPr/>
        </p:nvSpPr>
        <p:spPr>
          <a:xfrm>
            <a:off x="725742" y="496021"/>
            <a:ext cx="9768885" cy="552450"/>
          </a:xfrm>
          <a:prstGeom prst="rect">
            <a:avLst/>
          </a:prstGeom>
        </p:spPr>
        <p:txBody>
          <a:bodyPr lIns="0" tIns="0" rIns="0" bIns="0" rtlCol="0" anchor="t">
            <a:spAutoFit/>
          </a:bodyPr>
          <a:lstStyle/>
          <a:p>
            <a:pPr algn="l">
              <a:lnSpc>
                <a:spcPts val="4320"/>
              </a:lnSpc>
            </a:pPr>
            <a:r>
              <a:rPr lang="en-US" sz="3600">
                <a:solidFill>
                  <a:srgbClr val="FFFFFF"/>
                </a:solidFill>
                <a:latin typeface="Georgia"/>
                <a:ea typeface="Georgia"/>
                <a:cs typeface="Georgia"/>
                <a:sym typeface="Georgia"/>
              </a:rPr>
              <a:t>Problem statement - Your understanding </a:t>
            </a:r>
          </a:p>
        </p:txBody>
      </p:sp>
      <p:sp>
        <p:nvSpPr>
          <p:cNvPr id="9" name="TextBox 9"/>
          <p:cNvSpPr txBox="1"/>
          <p:nvPr/>
        </p:nvSpPr>
        <p:spPr>
          <a:xfrm>
            <a:off x="912773" y="2100737"/>
            <a:ext cx="16462454" cy="7027545"/>
          </a:xfrm>
          <a:prstGeom prst="rect">
            <a:avLst/>
          </a:prstGeom>
        </p:spPr>
        <p:txBody>
          <a:bodyPr lIns="0" tIns="0" rIns="0" bIns="0" rtlCol="0" anchor="t">
            <a:spAutoFit/>
          </a:bodyPr>
          <a:lstStyle/>
          <a:p>
            <a:pPr marL="434340" lvl="1" indent="-217170" algn="l">
              <a:lnSpc>
                <a:spcPts val="4320"/>
              </a:lnSpc>
              <a:buFont typeface="Arial"/>
              <a:buChar char="•"/>
            </a:pPr>
            <a:r>
              <a:rPr lang="en-US" sz="2400" b="1" u="sng">
                <a:solidFill>
                  <a:srgbClr val="FFFFFF"/>
                </a:solidFill>
                <a:latin typeface="Arimo Bold"/>
                <a:ea typeface="Arimo Bold"/>
                <a:cs typeface="Arimo Bold"/>
                <a:sym typeface="Arimo Bold"/>
              </a:rPr>
              <a:t>Target Industry</a:t>
            </a:r>
            <a:r>
              <a:rPr lang="en-US" sz="2400" b="1">
                <a:solidFill>
                  <a:srgbClr val="FFFFFF"/>
                </a:solidFill>
                <a:latin typeface="Arimo Bold"/>
                <a:ea typeface="Arimo Bold"/>
                <a:cs typeface="Arimo Bold"/>
                <a:sym typeface="Arimo Bold"/>
              </a:rPr>
              <a:t>: </a:t>
            </a:r>
            <a:r>
              <a:rPr lang="en-US" sz="2400">
                <a:solidFill>
                  <a:srgbClr val="FFFFFF"/>
                </a:solidFill>
                <a:latin typeface="Arimo"/>
                <a:ea typeface="Arimo"/>
                <a:cs typeface="Arimo"/>
                <a:sym typeface="Arimo"/>
              </a:rPr>
              <a:t>Banking, Financial Services, and Insurance (BFSI). Focus on NBFCs and retail lenders who handle high volumes of small-ticket personal loans.</a:t>
            </a:r>
          </a:p>
          <a:p>
            <a:pPr marL="434340" lvl="1" indent="-217170" algn="l">
              <a:lnSpc>
                <a:spcPts val="4320"/>
              </a:lnSpc>
              <a:buFont typeface="Arial"/>
              <a:buChar char="•"/>
            </a:pPr>
            <a:r>
              <a:rPr lang="en-US" sz="2400" b="1" u="sng">
                <a:solidFill>
                  <a:srgbClr val="FFFFFF"/>
                </a:solidFill>
                <a:latin typeface="Arimo Bold"/>
                <a:ea typeface="Arimo Bold"/>
                <a:cs typeface="Arimo Bold"/>
                <a:sym typeface="Arimo Bold"/>
              </a:rPr>
              <a:t>Industry Type</a:t>
            </a:r>
            <a:r>
              <a:rPr lang="en-US" sz="2400" b="1">
                <a:solidFill>
                  <a:srgbClr val="FFFFFF"/>
                </a:solidFill>
                <a:latin typeface="Arimo Bold"/>
                <a:ea typeface="Arimo Bold"/>
                <a:cs typeface="Arimo Bold"/>
                <a:sym typeface="Arimo Bold"/>
              </a:rPr>
              <a:t>: </a:t>
            </a:r>
            <a:r>
              <a:rPr lang="en-US" sz="2400">
                <a:solidFill>
                  <a:srgbClr val="FFFFFF"/>
                </a:solidFill>
                <a:latin typeface="Arimo"/>
                <a:ea typeface="Arimo"/>
                <a:cs typeface="Arimo"/>
                <a:sym typeface="Arimo"/>
              </a:rPr>
              <a:t>B2C (Business to Consumer)</a:t>
            </a:r>
          </a:p>
          <a:p>
            <a:pPr marL="434340" lvl="1" indent="-217170" algn="l">
              <a:lnSpc>
                <a:spcPts val="4320"/>
              </a:lnSpc>
              <a:buFont typeface="Arial"/>
              <a:buChar char="•"/>
            </a:pPr>
            <a:r>
              <a:rPr lang="en-US" sz="2400" b="1" u="sng">
                <a:solidFill>
                  <a:srgbClr val="FFFFFF"/>
                </a:solidFill>
                <a:latin typeface="Arimo Bold"/>
                <a:ea typeface="Arimo Bold"/>
                <a:cs typeface="Arimo Bold"/>
                <a:sym typeface="Arimo Bold"/>
              </a:rPr>
              <a:t>User Group</a:t>
            </a:r>
            <a:r>
              <a:rPr lang="en-US" sz="2400" b="1">
                <a:solidFill>
                  <a:srgbClr val="FFFFFF"/>
                </a:solidFill>
                <a:latin typeface="Arimo Bold"/>
                <a:ea typeface="Arimo Bold"/>
                <a:cs typeface="Arimo Bold"/>
                <a:sym typeface="Arimo Bold"/>
              </a:rPr>
              <a:t>:</a:t>
            </a:r>
            <a:r>
              <a:rPr lang="en-US" sz="2400">
                <a:solidFill>
                  <a:srgbClr val="FFFFFF"/>
                </a:solidFill>
                <a:latin typeface="Arimo"/>
                <a:ea typeface="Arimo"/>
                <a:cs typeface="Arimo"/>
                <a:sym typeface="Arimo"/>
              </a:rPr>
              <a:t> Loan Applicants (Customers) seeking instant personal loans. Loan Officers / Operations Teams at NBFCs managing loan approvals and document verification.</a:t>
            </a:r>
          </a:p>
          <a:p>
            <a:pPr marL="434340" lvl="1" indent="-217170" algn="l">
              <a:lnSpc>
                <a:spcPts val="4320"/>
              </a:lnSpc>
              <a:buFont typeface="Arial"/>
              <a:buChar char="•"/>
            </a:pPr>
            <a:r>
              <a:rPr lang="en-US" sz="2400" b="1" u="sng">
                <a:solidFill>
                  <a:srgbClr val="FFFFFF"/>
                </a:solidFill>
                <a:latin typeface="Arimo Bold"/>
                <a:ea typeface="Arimo Bold"/>
                <a:cs typeface="Arimo Bold"/>
                <a:sym typeface="Arimo Bold"/>
              </a:rPr>
              <a:t>User Department</a:t>
            </a:r>
            <a:r>
              <a:rPr lang="en-US" sz="2400" b="1">
                <a:solidFill>
                  <a:srgbClr val="FFFFFF"/>
                </a:solidFill>
                <a:latin typeface="Arimo Bold"/>
                <a:ea typeface="Arimo Bold"/>
                <a:cs typeface="Arimo Bold"/>
                <a:sym typeface="Arimo Bold"/>
              </a:rPr>
              <a:t>:</a:t>
            </a:r>
            <a:r>
              <a:rPr lang="en-US" sz="2400">
                <a:solidFill>
                  <a:srgbClr val="FFFFFF"/>
                </a:solidFill>
                <a:latin typeface="Arimo"/>
                <a:ea typeface="Arimo"/>
                <a:cs typeface="Arimo"/>
                <a:sym typeface="Arimo"/>
              </a:rPr>
              <a:t> Sales, Verification, Underwriting, and Compliance departments within NBFCs and banks — involved in the loan lifecycle.</a:t>
            </a:r>
          </a:p>
          <a:p>
            <a:pPr marL="434340" lvl="1" indent="-217170" algn="l">
              <a:lnSpc>
                <a:spcPts val="4320"/>
              </a:lnSpc>
              <a:buFont typeface="Arial"/>
              <a:buChar char="•"/>
            </a:pPr>
            <a:r>
              <a:rPr lang="en-US" sz="2400" b="1" u="sng">
                <a:solidFill>
                  <a:srgbClr val="FFFFFF"/>
                </a:solidFill>
                <a:latin typeface="Arimo Bold"/>
                <a:ea typeface="Arimo Bold"/>
                <a:cs typeface="Arimo Bold"/>
                <a:sym typeface="Arimo Bold"/>
              </a:rPr>
              <a:t>Solution Scenario</a:t>
            </a:r>
            <a:r>
              <a:rPr lang="en-US" sz="2400" b="1">
                <a:solidFill>
                  <a:srgbClr val="FFFFFF"/>
                </a:solidFill>
                <a:latin typeface="Arimo Bold"/>
                <a:ea typeface="Arimo Bold"/>
                <a:cs typeface="Arimo Bold"/>
                <a:sym typeface="Arimo Bold"/>
              </a:rPr>
              <a:t>: </a:t>
            </a:r>
            <a:r>
              <a:rPr lang="en-US" sz="2400">
                <a:solidFill>
                  <a:srgbClr val="FFFFFF"/>
                </a:solidFill>
                <a:latin typeface="Arimo"/>
                <a:ea typeface="Arimo"/>
                <a:cs typeface="Arimo"/>
                <a:sym typeface="Arimo"/>
              </a:rPr>
              <a:t>A customer chats with FinBot on the NBFC website to verify KYC, check eligibility, and receive instant loan approval, conditions, or rejection—all within a single session.</a:t>
            </a:r>
          </a:p>
          <a:p>
            <a:pPr marL="434340" lvl="1" indent="-217170" algn="l">
              <a:lnSpc>
                <a:spcPts val="4320"/>
              </a:lnSpc>
              <a:buFont typeface="Arial"/>
              <a:buChar char="•"/>
            </a:pPr>
            <a:r>
              <a:rPr lang="en-US" sz="2400" b="1" u="sng">
                <a:solidFill>
                  <a:srgbClr val="FFFFFF"/>
                </a:solidFill>
                <a:latin typeface="Arimo Bold"/>
                <a:ea typeface="Arimo Bold"/>
                <a:cs typeface="Arimo Bold"/>
                <a:sym typeface="Arimo Bold"/>
              </a:rPr>
              <a:t>Proposed Data Flow</a:t>
            </a:r>
            <a:r>
              <a:rPr lang="en-US" sz="2400" b="1">
                <a:solidFill>
                  <a:srgbClr val="FFFFFF"/>
                </a:solidFill>
                <a:latin typeface="Arimo Bold"/>
                <a:ea typeface="Arimo Bold"/>
                <a:cs typeface="Arimo Bold"/>
                <a:sym typeface="Arimo Bold"/>
              </a:rPr>
              <a:t>:</a:t>
            </a:r>
            <a:r>
              <a:rPr lang="en-US" sz="2400">
                <a:solidFill>
                  <a:srgbClr val="FFFFFF"/>
                </a:solidFill>
                <a:latin typeface="Arimo"/>
                <a:ea typeface="Arimo"/>
                <a:cs typeface="Arimo"/>
                <a:sym typeface="Arimo"/>
              </a:rPr>
              <a:t> User chat inputs are validated via mock APIs, processed by agent services, logged in PostgreSQL with documents stored in S3, and the final loan decision or sanction letter is returned to the user.</a:t>
            </a:r>
          </a:p>
          <a:p>
            <a:pPr marL="434340" lvl="1" indent="-217170" algn="l">
              <a:lnSpc>
                <a:spcPts val="4320"/>
              </a:lnSpc>
              <a:buFont typeface="Arial"/>
              <a:buChar char="•"/>
            </a:pPr>
            <a:r>
              <a:rPr lang="en-US" sz="2400" b="1">
                <a:solidFill>
                  <a:srgbClr val="FFFFFF"/>
                </a:solidFill>
                <a:latin typeface="Arimo Bold"/>
                <a:ea typeface="Arimo Bold"/>
                <a:cs typeface="Arimo Bold"/>
                <a:sym typeface="Arimo Bold"/>
              </a:rPr>
              <a:t>Nature of Output: </a:t>
            </a:r>
            <a:r>
              <a:rPr lang="en-US" sz="2400">
                <a:solidFill>
                  <a:srgbClr val="FFFFFF"/>
                </a:solidFill>
                <a:latin typeface="Arimo"/>
                <a:ea typeface="Arimo"/>
                <a:cs typeface="Arimo"/>
                <a:sym typeface="Arimo"/>
              </a:rPr>
              <a:t>A web-based chat interface accessible on desktop/mobile, with future support for WhatsApp and voice assistants.</a:t>
            </a:r>
          </a:p>
        </p:txBody>
      </p:sp>
      <p:grpSp>
        <p:nvGrpSpPr>
          <p:cNvPr id="10" name="Group 10"/>
          <p:cNvGrpSpPr/>
          <p:nvPr/>
        </p:nvGrpSpPr>
        <p:grpSpPr>
          <a:xfrm rot="5400000">
            <a:off x="8821878" y="-6775917"/>
            <a:ext cx="631041" cy="16836518"/>
            <a:chOff x="0" y="0"/>
            <a:chExt cx="841388" cy="22448690"/>
          </a:xfrm>
        </p:grpSpPr>
        <p:sp>
          <p:nvSpPr>
            <p:cNvPr id="11" name="Freeform 11"/>
            <p:cNvSpPr/>
            <p:nvPr/>
          </p:nvSpPr>
          <p:spPr>
            <a:xfrm>
              <a:off x="0" y="0"/>
              <a:ext cx="841375" cy="22448647"/>
            </a:xfrm>
            <a:custGeom>
              <a:avLst/>
              <a:gdLst/>
              <a:ahLst/>
              <a:cxnLst/>
              <a:rect l="l" t="t" r="r" b="b"/>
              <a:pathLst>
                <a:path w="841375" h="22448647">
                  <a:moveTo>
                    <a:pt x="99822" y="0"/>
                  </a:moveTo>
                  <a:lnTo>
                    <a:pt x="741553" y="0"/>
                  </a:lnTo>
                  <a:cubicBezTo>
                    <a:pt x="796671" y="0"/>
                    <a:pt x="841375" y="44704"/>
                    <a:pt x="841375" y="99822"/>
                  </a:cubicBezTo>
                  <a:lnTo>
                    <a:pt x="841375" y="22448647"/>
                  </a:lnTo>
                  <a:lnTo>
                    <a:pt x="0" y="22448647"/>
                  </a:lnTo>
                  <a:lnTo>
                    <a:pt x="0" y="99822"/>
                  </a:lnTo>
                  <a:cubicBezTo>
                    <a:pt x="0" y="44704"/>
                    <a:pt x="44704" y="0"/>
                    <a:pt x="99822" y="0"/>
                  </a:cubicBezTo>
                  <a:close/>
                </a:path>
              </a:pathLst>
            </a:custGeom>
            <a:solidFill>
              <a:srgbClr val="7D7DA1">
                <a:alpha val="18431"/>
              </a:srgbClr>
            </a:solidFill>
            <a:ln w="12700">
              <a:solidFill>
                <a:srgbClr val="000000"/>
              </a:solidFill>
            </a:ln>
          </p:spPr>
        </p:sp>
      </p:grpSp>
      <p:sp>
        <p:nvSpPr>
          <p:cNvPr id="12" name="TextBox 12"/>
          <p:cNvSpPr txBox="1"/>
          <p:nvPr/>
        </p:nvSpPr>
        <p:spPr>
          <a:xfrm>
            <a:off x="921297" y="1408115"/>
            <a:ext cx="14995327" cy="371475"/>
          </a:xfrm>
          <a:prstGeom prst="rect">
            <a:avLst/>
          </a:prstGeom>
        </p:spPr>
        <p:txBody>
          <a:bodyPr lIns="0" tIns="0" rIns="0" bIns="0" rtlCol="0" anchor="t">
            <a:spAutoFit/>
          </a:bodyPr>
          <a:lstStyle/>
          <a:p>
            <a:pPr algn="l">
              <a:lnSpc>
                <a:spcPts val="2879"/>
              </a:lnSpc>
            </a:pPr>
            <a:r>
              <a:rPr lang="en-US" sz="2400">
                <a:solidFill>
                  <a:srgbClr val="FFFFFF"/>
                </a:solidFill>
                <a:latin typeface="Arimo"/>
                <a:ea typeface="Arimo"/>
                <a:cs typeface="Arimo"/>
                <a:sym typeface="Arimo"/>
              </a:rPr>
              <a:t>Define the exact problem that you intend to solve and your understanding of the same. Share the below details:</a:t>
            </a:r>
          </a:p>
        </p:txBody>
      </p:sp>
      <p:sp>
        <p:nvSpPr>
          <p:cNvPr id="13" name="AutoShape 13"/>
          <p:cNvSpPr/>
          <p:nvPr/>
        </p:nvSpPr>
        <p:spPr>
          <a:xfrm>
            <a:off x="685235" y="1399528"/>
            <a:ext cx="76196" cy="444361"/>
          </a:xfrm>
          <a:prstGeom prst="line">
            <a:avLst/>
          </a:prstGeom>
          <a:ln w="38100" cap="rnd">
            <a:solidFill>
              <a:srgbClr val="000000"/>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24"/>
        </a:solidFill>
        <a:effectLst/>
      </p:bgPr>
    </p:bg>
    <p:spTree>
      <p:nvGrpSpPr>
        <p:cNvPr id="1" name=""/>
        <p:cNvGrpSpPr/>
        <p:nvPr/>
      </p:nvGrpSpPr>
      <p:grpSpPr>
        <a:xfrm>
          <a:off x="0" y="0"/>
          <a:ext cx="0" cy="0"/>
          <a:chOff x="0" y="0"/>
          <a:chExt cx="0" cy="0"/>
        </a:xfrm>
      </p:grpSpPr>
      <p:sp>
        <p:nvSpPr>
          <p:cNvPr id="2" name="Freeform 2"/>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a:grpSpLocks noChangeAspect="1"/>
          </p:cNvGrpSpPr>
          <p:nvPr/>
        </p:nvGrpSpPr>
        <p:grpSpPr>
          <a:xfrm rot="-10800000">
            <a:off x="2" y="1"/>
            <a:ext cx="18288000" cy="10286998"/>
            <a:chOff x="0" y="0"/>
            <a:chExt cx="24384000" cy="13715998"/>
          </a:xfrm>
        </p:grpSpPr>
        <p:sp>
          <p:nvSpPr>
            <p:cNvPr id="4" name="Freeform 4"/>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5"/>
              <a:stretch>
                <a:fillRect l="-11154" t="-11153" r="-10"/>
              </a:stretch>
            </a:blipFill>
          </p:spPr>
        </p:sp>
      </p:grpSp>
      <p:sp>
        <p:nvSpPr>
          <p:cNvPr id="5" name="TextBox 5"/>
          <p:cNvSpPr txBox="1"/>
          <p:nvPr/>
        </p:nvSpPr>
        <p:spPr>
          <a:xfrm>
            <a:off x="728620" y="9636622"/>
            <a:ext cx="584597" cy="200025"/>
          </a:xfrm>
          <a:prstGeom prst="rect">
            <a:avLst/>
          </a:prstGeom>
        </p:spPr>
        <p:txBody>
          <a:bodyPr lIns="0" tIns="0" rIns="0" bIns="0" rtlCol="0" anchor="t">
            <a:spAutoFit/>
          </a:bodyPr>
          <a:lstStyle/>
          <a:p>
            <a:pPr algn="l">
              <a:lnSpc>
                <a:spcPts val="1439"/>
              </a:lnSpc>
            </a:pPr>
            <a:r>
              <a:rPr lang="en-US" sz="1200">
                <a:solidFill>
                  <a:srgbClr val="FFFFFF"/>
                </a:solidFill>
                <a:latin typeface="Arimo"/>
                <a:ea typeface="Arimo"/>
                <a:cs typeface="Arimo"/>
                <a:sym typeface="Arimo"/>
              </a:rPr>
              <a:t>Page ‹5›</a:t>
            </a:r>
          </a:p>
        </p:txBody>
      </p:sp>
      <p:grpSp>
        <p:nvGrpSpPr>
          <p:cNvPr id="6" name="Group 6"/>
          <p:cNvGrpSpPr>
            <a:grpSpLocks noChangeAspect="1"/>
          </p:cNvGrpSpPr>
          <p:nvPr/>
        </p:nvGrpSpPr>
        <p:grpSpPr>
          <a:xfrm>
            <a:off x="10115596" y="1194982"/>
            <a:ext cx="8172405" cy="486936"/>
            <a:chOff x="0" y="0"/>
            <a:chExt cx="10896540" cy="649248"/>
          </a:xfrm>
        </p:grpSpPr>
        <p:sp>
          <p:nvSpPr>
            <p:cNvPr id="7" name="Freeform 7" descr="A colorful waves on a black background  Description automatically generated"/>
            <p:cNvSpPr/>
            <p:nvPr/>
          </p:nvSpPr>
          <p:spPr>
            <a:xfrm>
              <a:off x="0" y="0"/>
              <a:ext cx="10896600" cy="649224"/>
            </a:xfrm>
            <a:custGeom>
              <a:avLst/>
              <a:gdLst/>
              <a:ahLst/>
              <a:cxnLst/>
              <a:rect l="l" t="t" r="r" b="b"/>
              <a:pathLst>
                <a:path w="10896600" h="649224">
                  <a:moveTo>
                    <a:pt x="0" y="0"/>
                  </a:moveTo>
                  <a:lnTo>
                    <a:pt x="10896600" y="0"/>
                  </a:lnTo>
                  <a:lnTo>
                    <a:pt x="10896600" y="649224"/>
                  </a:lnTo>
                  <a:lnTo>
                    <a:pt x="0" y="649224"/>
                  </a:lnTo>
                  <a:lnTo>
                    <a:pt x="0" y="0"/>
                  </a:lnTo>
                  <a:close/>
                </a:path>
              </a:pathLst>
            </a:custGeom>
            <a:blipFill>
              <a:blip r:embed="rId6"/>
              <a:stretch>
                <a:fillRect t="-87904" r="-25" b="-56872"/>
              </a:stretch>
            </a:blipFill>
          </p:spPr>
        </p:sp>
      </p:grpSp>
      <p:sp>
        <p:nvSpPr>
          <p:cNvPr id="8" name="TextBox 8"/>
          <p:cNvSpPr txBox="1"/>
          <p:nvPr/>
        </p:nvSpPr>
        <p:spPr>
          <a:xfrm>
            <a:off x="725742" y="496020"/>
            <a:ext cx="16807878" cy="1095375"/>
          </a:xfrm>
          <a:prstGeom prst="rect">
            <a:avLst/>
          </a:prstGeom>
        </p:spPr>
        <p:txBody>
          <a:bodyPr lIns="0" tIns="0" rIns="0" bIns="0" rtlCol="0" anchor="t">
            <a:spAutoFit/>
          </a:bodyPr>
          <a:lstStyle/>
          <a:p>
            <a:pPr algn="l">
              <a:lnSpc>
                <a:spcPts val="4320"/>
              </a:lnSpc>
            </a:pPr>
            <a:r>
              <a:rPr lang="en-US" sz="3600">
                <a:solidFill>
                  <a:srgbClr val="FFFFFF"/>
                </a:solidFill>
                <a:latin typeface="Georgia"/>
                <a:ea typeface="Georgia"/>
                <a:cs typeface="Georgia"/>
                <a:sym typeface="Georgia"/>
              </a:rPr>
              <a:t>Explain, in brief, how you intend to solve the problem at hand. Preferably include the following (Methodology/approach):</a:t>
            </a:r>
          </a:p>
        </p:txBody>
      </p:sp>
      <p:grpSp>
        <p:nvGrpSpPr>
          <p:cNvPr id="9" name="Group 9"/>
          <p:cNvGrpSpPr/>
          <p:nvPr/>
        </p:nvGrpSpPr>
        <p:grpSpPr>
          <a:xfrm>
            <a:off x="9678053" y="2928046"/>
            <a:ext cx="6105273" cy="3261991"/>
            <a:chOff x="0" y="0"/>
            <a:chExt cx="1432957" cy="765616"/>
          </a:xfrm>
        </p:grpSpPr>
        <p:sp>
          <p:nvSpPr>
            <p:cNvPr id="10" name="Freeform 10"/>
            <p:cNvSpPr/>
            <p:nvPr/>
          </p:nvSpPr>
          <p:spPr>
            <a:xfrm>
              <a:off x="0" y="0"/>
              <a:ext cx="1432957" cy="764516"/>
            </a:xfrm>
            <a:custGeom>
              <a:avLst/>
              <a:gdLst/>
              <a:ahLst/>
              <a:cxnLst/>
              <a:rect l="l" t="t" r="r" b="b"/>
              <a:pathLst>
                <a:path w="1432957" h="764516">
                  <a:moveTo>
                    <a:pt x="1432957" y="13870"/>
                  </a:moveTo>
                  <a:lnTo>
                    <a:pt x="1432957" y="637446"/>
                  </a:lnTo>
                  <a:cubicBezTo>
                    <a:pt x="1432957" y="645436"/>
                    <a:pt x="1427151" y="652242"/>
                    <a:pt x="1419261" y="653501"/>
                  </a:cubicBezTo>
                  <a:lnTo>
                    <a:pt x="730175" y="763431"/>
                  </a:lnTo>
                  <a:cubicBezTo>
                    <a:pt x="721101" y="764878"/>
                    <a:pt x="711856" y="764878"/>
                    <a:pt x="702782" y="763431"/>
                  </a:cubicBezTo>
                  <a:lnTo>
                    <a:pt x="13696" y="653501"/>
                  </a:lnTo>
                  <a:cubicBezTo>
                    <a:pt x="5806" y="652242"/>
                    <a:pt x="0" y="645436"/>
                    <a:pt x="0" y="637446"/>
                  </a:cubicBezTo>
                  <a:lnTo>
                    <a:pt x="0" y="13870"/>
                  </a:lnTo>
                  <a:cubicBezTo>
                    <a:pt x="0" y="6210"/>
                    <a:pt x="6210" y="0"/>
                    <a:pt x="13870" y="0"/>
                  </a:cubicBezTo>
                  <a:lnTo>
                    <a:pt x="1419088" y="0"/>
                  </a:lnTo>
                  <a:cubicBezTo>
                    <a:pt x="1426748" y="0"/>
                    <a:pt x="1432957" y="6210"/>
                    <a:pt x="1432957" y="13870"/>
                  </a:cubicBezTo>
                  <a:close/>
                </a:path>
              </a:pathLst>
            </a:custGeom>
            <a:gradFill rotWithShape="1">
              <a:gsLst>
                <a:gs pos="0">
                  <a:srgbClr val="000000">
                    <a:alpha val="0"/>
                  </a:srgbClr>
                </a:gs>
                <a:gs pos="46000">
                  <a:srgbClr val="000000">
                    <a:alpha val="82000"/>
                  </a:srgbClr>
                </a:gs>
                <a:gs pos="100000">
                  <a:srgbClr val="000000">
                    <a:alpha val="70000"/>
                  </a:srgbClr>
                </a:gs>
              </a:gsLst>
              <a:lin ang="10800000"/>
            </a:gradFill>
            <a:ln w="19050" cap="sq">
              <a:solidFill>
                <a:srgbClr val="FFFFFF"/>
              </a:solidFill>
              <a:prstDash val="solid"/>
              <a:miter/>
            </a:ln>
          </p:spPr>
        </p:sp>
        <p:sp>
          <p:nvSpPr>
            <p:cNvPr id="11" name="TextBox 11"/>
            <p:cNvSpPr txBox="1"/>
            <p:nvPr/>
          </p:nvSpPr>
          <p:spPr>
            <a:xfrm>
              <a:off x="0" y="9525"/>
              <a:ext cx="1432957" cy="641791"/>
            </a:xfrm>
            <a:prstGeom prst="rect">
              <a:avLst/>
            </a:prstGeom>
          </p:spPr>
          <p:txBody>
            <a:bodyPr lIns="50800" tIns="50800" rIns="50800" bIns="50800" rtlCol="0" anchor="ctr"/>
            <a:lstStyle/>
            <a:p>
              <a:pPr marL="0" lvl="0" indent="0" algn="ctr">
                <a:lnSpc>
                  <a:spcPts val="2394"/>
                </a:lnSpc>
                <a:spcBef>
                  <a:spcPct val="0"/>
                </a:spcBef>
              </a:pPr>
              <a:endParaRPr/>
            </a:p>
          </p:txBody>
        </p:sp>
      </p:grpSp>
      <p:sp>
        <p:nvSpPr>
          <p:cNvPr id="12" name="TextBox 12"/>
          <p:cNvSpPr txBox="1"/>
          <p:nvPr/>
        </p:nvSpPr>
        <p:spPr>
          <a:xfrm>
            <a:off x="9846646" y="3021879"/>
            <a:ext cx="5768088" cy="2254078"/>
          </a:xfrm>
          <a:prstGeom prst="rect">
            <a:avLst/>
          </a:prstGeom>
        </p:spPr>
        <p:txBody>
          <a:bodyPr lIns="0" tIns="0" rIns="0" bIns="0" rtlCol="0" anchor="t">
            <a:spAutoFit/>
          </a:bodyPr>
          <a:lstStyle/>
          <a:p>
            <a:pPr algn="l">
              <a:lnSpc>
                <a:spcPts val="2558"/>
              </a:lnSpc>
              <a:spcBef>
                <a:spcPct val="0"/>
              </a:spcBef>
            </a:pPr>
            <a:r>
              <a:rPr lang="en-US" sz="2132" b="1">
                <a:solidFill>
                  <a:srgbClr val="FFFFFF"/>
                </a:solidFill>
                <a:latin typeface="Georgia Bold"/>
                <a:ea typeface="Georgia Bold"/>
                <a:cs typeface="Georgia Bold"/>
                <a:sym typeface="Georgia Bold"/>
              </a:rPr>
              <a:t>Response: </a:t>
            </a:r>
          </a:p>
          <a:p>
            <a:pPr algn="l">
              <a:lnSpc>
                <a:spcPts val="2558"/>
              </a:lnSpc>
              <a:spcBef>
                <a:spcPct val="0"/>
              </a:spcBef>
            </a:pPr>
            <a:r>
              <a:rPr lang="en-US" sz="2132">
                <a:solidFill>
                  <a:srgbClr val="FFFFFF"/>
                </a:solidFill>
                <a:latin typeface="Georgia"/>
                <a:ea typeface="Georgia"/>
                <a:cs typeface="Georgia"/>
                <a:sym typeface="Georgia"/>
              </a:rPr>
              <a:t>FinBot completes the loan journey in a single chat, giving customers speed and clarity while eliminating manual delays. For lenders,</a:t>
            </a:r>
          </a:p>
          <a:p>
            <a:pPr algn="l">
              <a:lnSpc>
                <a:spcPts val="2558"/>
              </a:lnSpc>
              <a:spcBef>
                <a:spcPct val="0"/>
              </a:spcBef>
            </a:pPr>
            <a:r>
              <a:rPr lang="en-US" sz="2132">
                <a:solidFill>
                  <a:srgbClr val="FFFFFF"/>
                </a:solidFill>
                <a:latin typeface="Georgia"/>
                <a:ea typeface="Georgia"/>
                <a:cs typeface="Georgia"/>
                <a:sym typeface="Georgia"/>
              </a:rPr>
              <a:t>it reduces workload, improves conversions, and standardizes decisions using conversational AI, underwriting rules, and mock APIs.</a:t>
            </a:r>
          </a:p>
        </p:txBody>
      </p:sp>
      <p:grpSp>
        <p:nvGrpSpPr>
          <p:cNvPr id="13" name="Group 13"/>
          <p:cNvGrpSpPr/>
          <p:nvPr/>
        </p:nvGrpSpPr>
        <p:grpSpPr>
          <a:xfrm>
            <a:off x="1755750" y="7360921"/>
            <a:ext cx="5529073" cy="2454321"/>
            <a:chOff x="0" y="0"/>
            <a:chExt cx="1377089" cy="611281"/>
          </a:xfrm>
        </p:grpSpPr>
        <p:sp>
          <p:nvSpPr>
            <p:cNvPr id="14" name="Freeform 14"/>
            <p:cNvSpPr/>
            <p:nvPr/>
          </p:nvSpPr>
          <p:spPr>
            <a:xfrm>
              <a:off x="0" y="0"/>
              <a:ext cx="1377089" cy="610019"/>
            </a:xfrm>
            <a:custGeom>
              <a:avLst/>
              <a:gdLst/>
              <a:ahLst/>
              <a:cxnLst/>
              <a:rect l="l" t="t" r="r" b="b"/>
              <a:pathLst>
                <a:path w="1377089" h="610019">
                  <a:moveTo>
                    <a:pt x="1377089" y="15315"/>
                  </a:moveTo>
                  <a:lnTo>
                    <a:pt x="1377089" y="481666"/>
                  </a:lnTo>
                  <a:cubicBezTo>
                    <a:pt x="1377089" y="490503"/>
                    <a:pt x="1370698" y="498042"/>
                    <a:pt x="1361981" y="499489"/>
                  </a:cubicBezTo>
                  <a:lnTo>
                    <a:pt x="703653" y="608773"/>
                  </a:lnTo>
                  <a:cubicBezTo>
                    <a:pt x="693649" y="610434"/>
                    <a:pt x="683440" y="610434"/>
                    <a:pt x="673436" y="608773"/>
                  </a:cubicBezTo>
                  <a:lnTo>
                    <a:pt x="15108" y="499489"/>
                  </a:lnTo>
                  <a:cubicBezTo>
                    <a:pt x="6391" y="498042"/>
                    <a:pt x="0" y="490503"/>
                    <a:pt x="0" y="481666"/>
                  </a:cubicBezTo>
                  <a:lnTo>
                    <a:pt x="0" y="15315"/>
                  </a:lnTo>
                  <a:cubicBezTo>
                    <a:pt x="0" y="6857"/>
                    <a:pt x="6857" y="0"/>
                    <a:pt x="15315" y="0"/>
                  </a:cubicBezTo>
                  <a:lnTo>
                    <a:pt x="1361774" y="0"/>
                  </a:lnTo>
                  <a:cubicBezTo>
                    <a:pt x="1370232" y="0"/>
                    <a:pt x="1377089" y="6857"/>
                    <a:pt x="1377089" y="15315"/>
                  </a:cubicBezTo>
                  <a:close/>
                </a:path>
              </a:pathLst>
            </a:custGeom>
            <a:gradFill rotWithShape="1">
              <a:gsLst>
                <a:gs pos="0">
                  <a:srgbClr val="000000">
                    <a:alpha val="0"/>
                  </a:srgbClr>
                </a:gs>
                <a:gs pos="46000">
                  <a:srgbClr val="000000">
                    <a:alpha val="82000"/>
                  </a:srgbClr>
                </a:gs>
                <a:gs pos="100000">
                  <a:srgbClr val="000000">
                    <a:alpha val="70000"/>
                  </a:srgbClr>
                </a:gs>
              </a:gsLst>
              <a:lin ang="10800000"/>
            </a:gradFill>
            <a:ln w="19050" cap="sq">
              <a:solidFill>
                <a:srgbClr val="FFFFFF"/>
              </a:solidFill>
              <a:prstDash val="solid"/>
              <a:miter/>
            </a:ln>
          </p:spPr>
        </p:sp>
        <p:sp>
          <p:nvSpPr>
            <p:cNvPr id="15" name="TextBox 15"/>
            <p:cNvSpPr txBox="1"/>
            <p:nvPr/>
          </p:nvSpPr>
          <p:spPr>
            <a:xfrm>
              <a:off x="0" y="9525"/>
              <a:ext cx="1377089" cy="487456"/>
            </a:xfrm>
            <a:prstGeom prst="rect">
              <a:avLst/>
            </a:prstGeom>
          </p:spPr>
          <p:txBody>
            <a:bodyPr lIns="50800" tIns="50800" rIns="50800" bIns="50800" rtlCol="0" anchor="ctr"/>
            <a:lstStyle/>
            <a:p>
              <a:pPr marL="0" lvl="0" indent="0" algn="ctr">
                <a:lnSpc>
                  <a:spcPts val="2394"/>
                </a:lnSpc>
                <a:spcBef>
                  <a:spcPct val="0"/>
                </a:spcBef>
              </a:pPr>
              <a:endParaRPr/>
            </a:p>
          </p:txBody>
        </p:sp>
      </p:grpSp>
      <p:sp>
        <p:nvSpPr>
          <p:cNvPr id="16" name="TextBox 16"/>
          <p:cNvSpPr txBox="1"/>
          <p:nvPr/>
        </p:nvSpPr>
        <p:spPr>
          <a:xfrm>
            <a:off x="1913707" y="7497445"/>
            <a:ext cx="5213158" cy="1822541"/>
          </a:xfrm>
          <a:prstGeom prst="rect">
            <a:avLst/>
          </a:prstGeom>
        </p:spPr>
        <p:txBody>
          <a:bodyPr lIns="0" tIns="0" rIns="0" bIns="0" rtlCol="0" anchor="t">
            <a:spAutoFit/>
          </a:bodyPr>
          <a:lstStyle/>
          <a:p>
            <a:pPr algn="l">
              <a:lnSpc>
                <a:spcPts val="2411"/>
              </a:lnSpc>
              <a:spcBef>
                <a:spcPct val="0"/>
              </a:spcBef>
            </a:pPr>
            <a:r>
              <a:rPr lang="en-US" sz="2009" b="1">
                <a:solidFill>
                  <a:srgbClr val="FFFFFF"/>
                </a:solidFill>
                <a:latin typeface="Georgia Bold"/>
                <a:ea typeface="Georgia Bold"/>
                <a:cs typeface="Georgia Bold"/>
                <a:sym typeface="Georgia Bold"/>
              </a:rPr>
              <a:t>Response:</a:t>
            </a:r>
          </a:p>
          <a:p>
            <a:pPr algn="l">
              <a:lnSpc>
                <a:spcPts val="2411"/>
              </a:lnSpc>
              <a:spcBef>
                <a:spcPct val="0"/>
              </a:spcBef>
            </a:pPr>
            <a:r>
              <a:rPr lang="en-US" sz="2009">
                <a:solidFill>
                  <a:srgbClr val="FFFFFF"/>
                </a:solidFill>
                <a:latin typeface="Georgia"/>
                <a:ea typeface="Georgia"/>
                <a:cs typeface="Georgia"/>
                <a:sym typeface="Georgia"/>
              </a:rPr>
              <a:t>Effectiveness will be measured through &lt;5-min approval time, 2–3× conversion uplift, ~60% reduction in manual checks, improved user satisfaction, and efficient system throughput.</a:t>
            </a:r>
          </a:p>
        </p:txBody>
      </p:sp>
      <p:grpSp>
        <p:nvGrpSpPr>
          <p:cNvPr id="17" name="Group 17"/>
          <p:cNvGrpSpPr/>
          <p:nvPr/>
        </p:nvGrpSpPr>
        <p:grpSpPr>
          <a:xfrm>
            <a:off x="1755750" y="2928046"/>
            <a:ext cx="5529073" cy="3327984"/>
            <a:chOff x="0" y="0"/>
            <a:chExt cx="1374055" cy="827053"/>
          </a:xfrm>
        </p:grpSpPr>
        <p:sp>
          <p:nvSpPr>
            <p:cNvPr id="18" name="Freeform 18"/>
            <p:cNvSpPr/>
            <p:nvPr/>
          </p:nvSpPr>
          <p:spPr>
            <a:xfrm>
              <a:off x="0" y="0"/>
              <a:ext cx="1374055" cy="825787"/>
            </a:xfrm>
            <a:custGeom>
              <a:avLst/>
              <a:gdLst/>
              <a:ahLst/>
              <a:cxnLst/>
              <a:rect l="l" t="t" r="r" b="b"/>
              <a:pathLst>
                <a:path w="1374055" h="825787">
                  <a:moveTo>
                    <a:pt x="1374055" y="15315"/>
                  </a:moveTo>
                  <a:lnTo>
                    <a:pt x="1374055" y="697438"/>
                  </a:lnTo>
                  <a:cubicBezTo>
                    <a:pt x="1374055" y="706275"/>
                    <a:pt x="1367665" y="713816"/>
                    <a:pt x="1358948" y="715266"/>
                  </a:cubicBezTo>
                  <a:lnTo>
                    <a:pt x="702135" y="824539"/>
                  </a:lnTo>
                  <a:cubicBezTo>
                    <a:pt x="692132" y="826203"/>
                    <a:pt x="681923" y="826203"/>
                    <a:pt x="671920" y="824539"/>
                  </a:cubicBezTo>
                  <a:lnTo>
                    <a:pt x="15107" y="715266"/>
                  </a:lnTo>
                  <a:cubicBezTo>
                    <a:pt x="6390" y="713816"/>
                    <a:pt x="0" y="706275"/>
                    <a:pt x="0" y="697438"/>
                  </a:cubicBezTo>
                  <a:lnTo>
                    <a:pt x="0" y="15315"/>
                  </a:lnTo>
                  <a:cubicBezTo>
                    <a:pt x="0" y="6857"/>
                    <a:pt x="6857" y="0"/>
                    <a:pt x="15315" y="0"/>
                  </a:cubicBezTo>
                  <a:lnTo>
                    <a:pt x="1358741" y="0"/>
                  </a:lnTo>
                  <a:cubicBezTo>
                    <a:pt x="1362802" y="0"/>
                    <a:pt x="1366698" y="1614"/>
                    <a:pt x="1369570" y="4486"/>
                  </a:cubicBezTo>
                  <a:cubicBezTo>
                    <a:pt x="1372442" y="7358"/>
                    <a:pt x="1374055" y="11253"/>
                    <a:pt x="1374055" y="15315"/>
                  </a:cubicBezTo>
                  <a:close/>
                </a:path>
              </a:pathLst>
            </a:custGeom>
            <a:gradFill rotWithShape="1">
              <a:gsLst>
                <a:gs pos="0">
                  <a:srgbClr val="000000">
                    <a:alpha val="0"/>
                  </a:srgbClr>
                </a:gs>
                <a:gs pos="46000">
                  <a:srgbClr val="000000">
                    <a:alpha val="82000"/>
                  </a:srgbClr>
                </a:gs>
                <a:gs pos="100000">
                  <a:srgbClr val="000000">
                    <a:alpha val="70000"/>
                  </a:srgbClr>
                </a:gs>
              </a:gsLst>
              <a:lin ang="10800000"/>
            </a:gradFill>
            <a:ln w="19050" cap="sq">
              <a:solidFill>
                <a:srgbClr val="FFFFFF"/>
              </a:solidFill>
              <a:prstDash val="solid"/>
              <a:miter/>
            </a:ln>
          </p:spPr>
        </p:sp>
        <p:sp>
          <p:nvSpPr>
            <p:cNvPr id="19" name="TextBox 19"/>
            <p:cNvSpPr txBox="1"/>
            <p:nvPr/>
          </p:nvSpPr>
          <p:spPr>
            <a:xfrm>
              <a:off x="0" y="9525"/>
              <a:ext cx="1374055" cy="703228"/>
            </a:xfrm>
            <a:prstGeom prst="rect">
              <a:avLst/>
            </a:prstGeom>
          </p:spPr>
          <p:txBody>
            <a:bodyPr lIns="50800" tIns="50800" rIns="50800" bIns="50800" rtlCol="0" anchor="ctr"/>
            <a:lstStyle/>
            <a:p>
              <a:pPr marL="0" lvl="0" indent="0" algn="ctr">
                <a:lnSpc>
                  <a:spcPts val="2394"/>
                </a:lnSpc>
                <a:spcBef>
                  <a:spcPct val="0"/>
                </a:spcBef>
              </a:pPr>
              <a:endParaRPr/>
            </a:p>
          </p:txBody>
        </p:sp>
      </p:grpSp>
      <p:sp>
        <p:nvSpPr>
          <p:cNvPr id="20" name="TextBox 20"/>
          <p:cNvSpPr txBox="1"/>
          <p:nvPr/>
        </p:nvSpPr>
        <p:spPr>
          <a:xfrm>
            <a:off x="1934870" y="3096324"/>
            <a:ext cx="5170833" cy="2543825"/>
          </a:xfrm>
          <a:prstGeom prst="rect">
            <a:avLst/>
          </a:prstGeom>
        </p:spPr>
        <p:txBody>
          <a:bodyPr lIns="0" tIns="0" rIns="0" bIns="0" rtlCol="0" anchor="t">
            <a:spAutoFit/>
          </a:bodyPr>
          <a:lstStyle/>
          <a:p>
            <a:pPr algn="l">
              <a:lnSpc>
                <a:spcPts val="2278"/>
              </a:lnSpc>
              <a:spcBef>
                <a:spcPct val="0"/>
              </a:spcBef>
            </a:pPr>
            <a:r>
              <a:rPr lang="en-US" sz="1898" b="1">
                <a:solidFill>
                  <a:srgbClr val="FFFFFF"/>
                </a:solidFill>
                <a:latin typeface="Georgia Bold"/>
                <a:ea typeface="Georgia Bold"/>
                <a:cs typeface="Georgia Bold"/>
                <a:sym typeface="Georgia Bold"/>
              </a:rPr>
              <a:t>Response:</a:t>
            </a:r>
          </a:p>
          <a:p>
            <a:pPr algn="l">
              <a:lnSpc>
                <a:spcPts val="2278"/>
              </a:lnSpc>
              <a:spcBef>
                <a:spcPct val="0"/>
              </a:spcBef>
            </a:pPr>
            <a:r>
              <a:rPr lang="en-US" sz="1898">
                <a:solidFill>
                  <a:srgbClr val="FFFFFF"/>
                </a:solidFill>
                <a:latin typeface="Georgia"/>
                <a:ea typeface="Georgia"/>
                <a:cs typeface="Georgia"/>
                <a:sym typeface="Georgia"/>
              </a:rPr>
              <a:t>We assume access to mock CRM and credit data.</a:t>
            </a:r>
          </a:p>
          <a:p>
            <a:pPr algn="l">
              <a:lnSpc>
                <a:spcPts val="2278"/>
              </a:lnSpc>
              <a:spcBef>
                <a:spcPct val="0"/>
              </a:spcBef>
            </a:pPr>
            <a:r>
              <a:rPr lang="en-US" sz="1898">
                <a:solidFill>
                  <a:srgbClr val="FFFFFF"/>
                </a:solidFill>
                <a:latin typeface="Georgia"/>
                <a:ea typeface="Georgia"/>
                <a:cs typeface="Georgia"/>
                <a:sym typeface="Georgia"/>
              </a:rPr>
              <a:t> We chose OpenAI for stable conversation quality and LangGraph/CrewAI for multi-agent orchestration.</a:t>
            </a:r>
          </a:p>
          <a:p>
            <a:pPr algn="l">
              <a:lnSpc>
                <a:spcPts val="2278"/>
              </a:lnSpc>
              <a:spcBef>
                <a:spcPct val="0"/>
              </a:spcBef>
            </a:pPr>
            <a:r>
              <a:rPr lang="en-US" sz="1898">
                <a:solidFill>
                  <a:srgbClr val="FFFFFF"/>
                </a:solidFill>
                <a:latin typeface="Georgia"/>
                <a:ea typeface="Georgia"/>
                <a:cs typeface="Georgia"/>
                <a:sym typeface="Georgia"/>
              </a:rPr>
              <a:t> FastAPI + PostgreSQL provide simplicity and speed.</a:t>
            </a:r>
          </a:p>
          <a:p>
            <a:pPr algn="l">
              <a:lnSpc>
                <a:spcPts val="2278"/>
              </a:lnSpc>
              <a:spcBef>
                <a:spcPct val="0"/>
              </a:spcBef>
            </a:pPr>
            <a:r>
              <a:rPr lang="en-US" sz="1898">
                <a:solidFill>
                  <a:srgbClr val="FFFFFF"/>
                </a:solidFill>
                <a:latin typeface="Georgia"/>
                <a:ea typeface="Georgia"/>
                <a:cs typeface="Georgia"/>
                <a:sym typeface="Georgia"/>
              </a:rPr>
              <a:t> Constraints include synthetic data and no real bank integration in hackathon stage.</a:t>
            </a:r>
          </a:p>
        </p:txBody>
      </p:sp>
      <p:grpSp>
        <p:nvGrpSpPr>
          <p:cNvPr id="21" name="Group 21"/>
          <p:cNvGrpSpPr/>
          <p:nvPr/>
        </p:nvGrpSpPr>
        <p:grpSpPr>
          <a:xfrm>
            <a:off x="9678053" y="7360921"/>
            <a:ext cx="6105273" cy="2681261"/>
            <a:chOff x="0" y="0"/>
            <a:chExt cx="1430446" cy="628211"/>
          </a:xfrm>
        </p:grpSpPr>
        <p:sp>
          <p:nvSpPr>
            <p:cNvPr id="22" name="Freeform 22"/>
            <p:cNvSpPr/>
            <p:nvPr/>
          </p:nvSpPr>
          <p:spPr>
            <a:xfrm>
              <a:off x="0" y="0"/>
              <a:ext cx="1430446" cy="627110"/>
            </a:xfrm>
            <a:custGeom>
              <a:avLst/>
              <a:gdLst/>
              <a:ahLst/>
              <a:cxnLst/>
              <a:rect l="l" t="t" r="r" b="b"/>
              <a:pathLst>
                <a:path w="1430446" h="627110">
                  <a:moveTo>
                    <a:pt x="1430446" y="13870"/>
                  </a:moveTo>
                  <a:lnTo>
                    <a:pt x="1430446" y="500041"/>
                  </a:lnTo>
                  <a:cubicBezTo>
                    <a:pt x="1430446" y="508032"/>
                    <a:pt x="1424641" y="514839"/>
                    <a:pt x="1416751" y="516100"/>
                  </a:cubicBezTo>
                  <a:lnTo>
                    <a:pt x="728919" y="626022"/>
                  </a:lnTo>
                  <a:cubicBezTo>
                    <a:pt x="719846" y="627472"/>
                    <a:pt x="710600" y="627472"/>
                    <a:pt x="701527" y="626022"/>
                  </a:cubicBezTo>
                  <a:lnTo>
                    <a:pt x="13696" y="516100"/>
                  </a:lnTo>
                  <a:cubicBezTo>
                    <a:pt x="5805" y="514839"/>
                    <a:pt x="0" y="508032"/>
                    <a:pt x="0" y="500041"/>
                  </a:cubicBezTo>
                  <a:lnTo>
                    <a:pt x="0" y="13870"/>
                  </a:lnTo>
                  <a:cubicBezTo>
                    <a:pt x="0" y="6210"/>
                    <a:pt x="6210" y="0"/>
                    <a:pt x="13870" y="0"/>
                  </a:cubicBezTo>
                  <a:lnTo>
                    <a:pt x="1416577" y="0"/>
                  </a:lnTo>
                  <a:cubicBezTo>
                    <a:pt x="1424237" y="0"/>
                    <a:pt x="1430446" y="6210"/>
                    <a:pt x="1430446" y="13870"/>
                  </a:cubicBezTo>
                  <a:close/>
                </a:path>
              </a:pathLst>
            </a:custGeom>
            <a:gradFill rotWithShape="1">
              <a:gsLst>
                <a:gs pos="0">
                  <a:srgbClr val="000000">
                    <a:alpha val="0"/>
                  </a:srgbClr>
                </a:gs>
                <a:gs pos="46000">
                  <a:srgbClr val="000000">
                    <a:alpha val="82000"/>
                  </a:srgbClr>
                </a:gs>
                <a:gs pos="100000">
                  <a:srgbClr val="000000">
                    <a:alpha val="70000"/>
                  </a:srgbClr>
                </a:gs>
              </a:gsLst>
              <a:lin ang="10800000"/>
            </a:gradFill>
            <a:ln w="19050" cap="sq">
              <a:solidFill>
                <a:srgbClr val="FFFFFF"/>
              </a:solidFill>
              <a:prstDash val="solid"/>
              <a:miter/>
            </a:ln>
          </p:spPr>
        </p:sp>
        <p:sp>
          <p:nvSpPr>
            <p:cNvPr id="23" name="TextBox 23"/>
            <p:cNvSpPr txBox="1"/>
            <p:nvPr/>
          </p:nvSpPr>
          <p:spPr>
            <a:xfrm>
              <a:off x="0" y="9525"/>
              <a:ext cx="1430446" cy="504386"/>
            </a:xfrm>
            <a:prstGeom prst="rect">
              <a:avLst/>
            </a:prstGeom>
          </p:spPr>
          <p:txBody>
            <a:bodyPr lIns="50800" tIns="50800" rIns="50800" bIns="50800" rtlCol="0" anchor="ctr"/>
            <a:lstStyle/>
            <a:p>
              <a:pPr marL="0" lvl="0" indent="0" algn="ctr">
                <a:lnSpc>
                  <a:spcPts val="2394"/>
                </a:lnSpc>
                <a:spcBef>
                  <a:spcPct val="0"/>
                </a:spcBef>
              </a:pPr>
              <a:endParaRPr/>
            </a:p>
          </p:txBody>
        </p:sp>
      </p:grpSp>
      <p:sp>
        <p:nvSpPr>
          <p:cNvPr id="24" name="TextBox 24"/>
          <p:cNvSpPr txBox="1"/>
          <p:nvPr/>
        </p:nvSpPr>
        <p:spPr>
          <a:xfrm>
            <a:off x="9847961" y="7433522"/>
            <a:ext cx="5748493" cy="1936804"/>
          </a:xfrm>
          <a:prstGeom prst="rect">
            <a:avLst/>
          </a:prstGeom>
        </p:spPr>
        <p:txBody>
          <a:bodyPr lIns="0" tIns="0" rIns="0" bIns="0" rtlCol="0" anchor="t">
            <a:spAutoFit/>
          </a:bodyPr>
          <a:lstStyle/>
          <a:p>
            <a:pPr algn="l">
              <a:lnSpc>
                <a:spcPts val="2562"/>
              </a:lnSpc>
              <a:spcBef>
                <a:spcPct val="0"/>
              </a:spcBef>
            </a:pPr>
            <a:r>
              <a:rPr lang="en-US" sz="2135" b="1">
                <a:solidFill>
                  <a:srgbClr val="FFFFFF"/>
                </a:solidFill>
                <a:latin typeface="Georgia Bold"/>
                <a:ea typeface="Georgia Bold"/>
                <a:cs typeface="Georgia Bold"/>
                <a:sym typeface="Georgia Bold"/>
              </a:rPr>
              <a:t>Response:</a:t>
            </a:r>
          </a:p>
          <a:p>
            <a:pPr algn="l">
              <a:lnSpc>
                <a:spcPts val="2562"/>
              </a:lnSpc>
              <a:spcBef>
                <a:spcPct val="0"/>
              </a:spcBef>
            </a:pPr>
            <a:r>
              <a:rPr lang="en-US" sz="2135">
                <a:solidFill>
                  <a:srgbClr val="FFFFFF"/>
                </a:solidFill>
                <a:latin typeface="Georgia"/>
                <a:ea typeface="Georgia"/>
                <a:cs typeface="Georgia"/>
                <a:sym typeface="Georgia"/>
              </a:rPr>
              <a:t>Horizontally scalable microservices with secure HTTPS, JWT, and PII redaction; modular stateless agents enable easy extension to new loan types, languages, and channels like WhatsApp or voice bots.</a:t>
            </a:r>
          </a:p>
        </p:txBody>
      </p:sp>
      <p:sp>
        <p:nvSpPr>
          <p:cNvPr id="25" name="TextBox 25"/>
          <p:cNvSpPr txBox="1"/>
          <p:nvPr/>
        </p:nvSpPr>
        <p:spPr>
          <a:xfrm>
            <a:off x="1114425" y="2098008"/>
            <a:ext cx="6811722" cy="565295"/>
          </a:xfrm>
          <a:prstGeom prst="rect">
            <a:avLst/>
          </a:prstGeom>
        </p:spPr>
        <p:txBody>
          <a:bodyPr lIns="0" tIns="0" rIns="0" bIns="0" rtlCol="0" anchor="t">
            <a:spAutoFit/>
          </a:bodyPr>
          <a:lstStyle/>
          <a:p>
            <a:pPr algn="l">
              <a:lnSpc>
                <a:spcPts val="2278"/>
              </a:lnSpc>
              <a:spcBef>
                <a:spcPct val="0"/>
              </a:spcBef>
            </a:pPr>
            <a:r>
              <a:rPr lang="en-US" sz="1898" b="1">
                <a:solidFill>
                  <a:srgbClr val="FFFFFF"/>
                </a:solidFill>
                <a:latin typeface="Georgia Bold"/>
                <a:ea typeface="Georgia Bold"/>
                <a:cs typeface="Georgia Bold"/>
                <a:sym typeface="Georgia Bold"/>
              </a:rPr>
              <a:t>Please state the assumptions, constraints and solution decision points (Reason behind choosing a technology)</a:t>
            </a:r>
          </a:p>
        </p:txBody>
      </p:sp>
      <p:sp>
        <p:nvSpPr>
          <p:cNvPr id="26" name="TextBox 26"/>
          <p:cNvSpPr txBox="1"/>
          <p:nvPr/>
        </p:nvSpPr>
        <p:spPr>
          <a:xfrm>
            <a:off x="8807422" y="2098008"/>
            <a:ext cx="7846534" cy="571500"/>
          </a:xfrm>
          <a:prstGeom prst="rect">
            <a:avLst/>
          </a:prstGeom>
        </p:spPr>
        <p:txBody>
          <a:bodyPr lIns="0" tIns="0" rIns="0" bIns="0" rtlCol="0" anchor="t">
            <a:spAutoFit/>
          </a:bodyPr>
          <a:lstStyle/>
          <a:p>
            <a:pPr algn="l">
              <a:lnSpc>
                <a:spcPts val="2280"/>
              </a:lnSpc>
              <a:spcBef>
                <a:spcPct val="0"/>
              </a:spcBef>
            </a:pPr>
            <a:r>
              <a:rPr lang="en-US" sz="1900" b="1">
                <a:solidFill>
                  <a:srgbClr val="FFFFFF"/>
                </a:solidFill>
                <a:latin typeface="Georgia Bold"/>
                <a:ea typeface="Georgia Bold"/>
                <a:cs typeface="Georgia Bold"/>
                <a:sym typeface="Georgia Bold"/>
              </a:rPr>
              <a:t>Please elaborate on the solution value proposition to the target user group. How will your solution cover the problem areas?</a:t>
            </a:r>
          </a:p>
        </p:txBody>
      </p:sp>
      <p:sp>
        <p:nvSpPr>
          <p:cNvPr id="27" name="TextBox 27"/>
          <p:cNvSpPr txBox="1"/>
          <p:nvPr/>
        </p:nvSpPr>
        <p:spPr>
          <a:xfrm>
            <a:off x="1114425" y="6578276"/>
            <a:ext cx="6811722" cy="613864"/>
          </a:xfrm>
          <a:prstGeom prst="rect">
            <a:avLst/>
          </a:prstGeom>
        </p:spPr>
        <p:txBody>
          <a:bodyPr lIns="0" tIns="0" rIns="0" bIns="0" rtlCol="0" anchor="t">
            <a:spAutoFit/>
          </a:bodyPr>
          <a:lstStyle/>
          <a:p>
            <a:pPr algn="l">
              <a:lnSpc>
                <a:spcPts val="2411"/>
              </a:lnSpc>
              <a:spcBef>
                <a:spcPct val="0"/>
              </a:spcBef>
            </a:pPr>
            <a:r>
              <a:rPr lang="en-US" sz="2009" b="1">
                <a:solidFill>
                  <a:srgbClr val="FFFFFF"/>
                </a:solidFill>
                <a:latin typeface="Georgia Bold"/>
                <a:ea typeface="Georgia Bold"/>
                <a:cs typeface="Georgia Bold"/>
                <a:sym typeface="Georgia Bold"/>
              </a:rPr>
              <a:t>What are the impact metrics that you propose to use to analyse the effect of the solution?</a:t>
            </a:r>
          </a:p>
        </p:txBody>
      </p:sp>
      <p:sp>
        <p:nvSpPr>
          <p:cNvPr id="28" name="TextBox 28"/>
          <p:cNvSpPr txBox="1"/>
          <p:nvPr/>
        </p:nvSpPr>
        <p:spPr>
          <a:xfrm>
            <a:off x="9015381" y="6604220"/>
            <a:ext cx="7524275" cy="571500"/>
          </a:xfrm>
          <a:prstGeom prst="rect">
            <a:avLst/>
          </a:prstGeom>
        </p:spPr>
        <p:txBody>
          <a:bodyPr lIns="0" tIns="0" rIns="0" bIns="0" rtlCol="0" anchor="t">
            <a:spAutoFit/>
          </a:bodyPr>
          <a:lstStyle/>
          <a:p>
            <a:pPr algn="l">
              <a:lnSpc>
                <a:spcPts val="2280"/>
              </a:lnSpc>
              <a:spcBef>
                <a:spcPct val="0"/>
              </a:spcBef>
            </a:pPr>
            <a:r>
              <a:rPr lang="en-US" sz="1900" b="1">
                <a:solidFill>
                  <a:srgbClr val="FFFFFF"/>
                </a:solidFill>
                <a:latin typeface="Georgia Bold"/>
                <a:ea typeface="Georgia Bold"/>
                <a:cs typeface="Georgia Bold"/>
                <a:sym typeface="Georgia Bold"/>
              </a:rPr>
              <a:t>How robust / secure / easily scalable and extensible is the solution?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24"/>
        </a:solidFill>
        <a:effectLst/>
      </p:bgPr>
    </p:bg>
    <p:spTree>
      <p:nvGrpSpPr>
        <p:cNvPr id="1" name=""/>
        <p:cNvGrpSpPr/>
        <p:nvPr/>
      </p:nvGrpSpPr>
      <p:grpSpPr>
        <a:xfrm>
          <a:off x="0" y="0"/>
          <a:ext cx="0" cy="0"/>
          <a:chOff x="0" y="0"/>
          <a:chExt cx="0" cy="0"/>
        </a:xfrm>
      </p:grpSpPr>
      <p:sp>
        <p:nvSpPr>
          <p:cNvPr id="2" name="Freeform 2"/>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a:grpSpLocks noChangeAspect="1"/>
          </p:cNvGrpSpPr>
          <p:nvPr/>
        </p:nvGrpSpPr>
        <p:grpSpPr>
          <a:xfrm rot="-10800000">
            <a:off x="2" y="1"/>
            <a:ext cx="18288000" cy="10286998"/>
            <a:chOff x="0" y="0"/>
            <a:chExt cx="24384000" cy="13715998"/>
          </a:xfrm>
        </p:grpSpPr>
        <p:sp>
          <p:nvSpPr>
            <p:cNvPr id="4" name="Freeform 4"/>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5"/>
              <a:stretch>
                <a:fillRect l="-11154" t="-11153" r="-10"/>
              </a:stretch>
            </a:blipFill>
          </p:spPr>
        </p:sp>
      </p:grpSp>
      <p:sp>
        <p:nvSpPr>
          <p:cNvPr id="5" name="TextBox 5"/>
          <p:cNvSpPr txBox="1"/>
          <p:nvPr/>
        </p:nvSpPr>
        <p:spPr>
          <a:xfrm>
            <a:off x="728620" y="9636622"/>
            <a:ext cx="584597" cy="200025"/>
          </a:xfrm>
          <a:prstGeom prst="rect">
            <a:avLst/>
          </a:prstGeom>
        </p:spPr>
        <p:txBody>
          <a:bodyPr lIns="0" tIns="0" rIns="0" bIns="0" rtlCol="0" anchor="t">
            <a:spAutoFit/>
          </a:bodyPr>
          <a:lstStyle/>
          <a:p>
            <a:pPr algn="l">
              <a:lnSpc>
                <a:spcPts val="1439"/>
              </a:lnSpc>
            </a:pPr>
            <a:r>
              <a:rPr lang="en-US" sz="1200">
                <a:solidFill>
                  <a:srgbClr val="FFFFFF"/>
                </a:solidFill>
                <a:latin typeface="Arimo"/>
                <a:ea typeface="Arimo"/>
                <a:cs typeface="Arimo"/>
                <a:sym typeface="Arimo"/>
              </a:rPr>
              <a:t>Page ‹5›</a:t>
            </a:r>
          </a:p>
        </p:txBody>
      </p:sp>
      <p:grpSp>
        <p:nvGrpSpPr>
          <p:cNvPr id="6" name="Group 6"/>
          <p:cNvGrpSpPr>
            <a:grpSpLocks noChangeAspect="1"/>
          </p:cNvGrpSpPr>
          <p:nvPr/>
        </p:nvGrpSpPr>
        <p:grpSpPr>
          <a:xfrm>
            <a:off x="10115596" y="1194982"/>
            <a:ext cx="8172405" cy="486936"/>
            <a:chOff x="0" y="0"/>
            <a:chExt cx="10896540" cy="649248"/>
          </a:xfrm>
        </p:grpSpPr>
        <p:sp>
          <p:nvSpPr>
            <p:cNvPr id="7" name="Freeform 7" descr="A colorful waves on a black background  Description automatically generated"/>
            <p:cNvSpPr/>
            <p:nvPr/>
          </p:nvSpPr>
          <p:spPr>
            <a:xfrm>
              <a:off x="0" y="0"/>
              <a:ext cx="10896600" cy="649224"/>
            </a:xfrm>
            <a:custGeom>
              <a:avLst/>
              <a:gdLst/>
              <a:ahLst/>
              <a:cxnLst/>
              <a:rect l="l" t="t" r="r" b="b"/>
              <a:pathLst>
                <a:path w="10896600" h="649224">
                  <a:moveTo>
                    <a:pt x="0" y="0"/>
                  </a:moveTo>
                  <a:lnTo>
                    <a:pt x="10896600" y="0"/>
                  </a:lnTo>
                  <a:lnTo>
                    <a:pt x="10896600" y="649224"/>
                  </a:lnTo>
                  <a:lnTo>
                    <a:pt x="0" y="649224"/>
                  </a:lnTo>
                  <a:lnTo>
                    <a:pt x="0" y="0"/>
                  </a:lnTo>
                  <a:close/>
                </a:path>
              </a:pathLst>
            </a:custGeom>
            <a:blipFill>
              <a:blip r:embed="rId6"/>
              <a:stretch>
                <a:fillRect t="-87904" r="-25" b="-56872"/>
              </a:stretch>
            </a:blipFill>
          </p:spPr>
        </p:sp>
      </p:grpSp>
      <p:sp>
        <p:nvSpPr>
          <p:cNvPr id="8" name="TextBox 8"/>
          <p:cNvSpPr txBox="1"/>
          <p:nvPr/>
        </p:nvSpPr>
        <p:spPr>
          <a:xfrm>
            <a:off x="725742" y="496020"/>
            <a:ext cx="16807878" cy="1095375"/>
          </a:xfrm>
          <a:prstGeom prst="rect">
            <a:avLst/>
          </a:prstGeom>
        </p:spPr>
        <p:txBody>
          <a:bodyPr lIns="0" tIns="0" rIns="0" bIns="0" rtlCol="0" anchor="t">
            <a:spAutoFit/>
          </a:bodyPr>
          <a:lstStyle/>
          <a:p>
            <a:pPr algn="l">
              <a:lnSpc>
                <a:spcPts val="4320"/>
              </a:lnSpc>
            </a:pPr>
            <a:r>
              <a:rPr lang="en-US" sz="3600">
                <a:solidFill>
                  <a:srgbClr val="FFFFFF"/>
                </a:solidFill>
                <a:latin typeface="Georgia"/>
                <a:ea typeface="Georgia"/>
                <a:cs typeface="Georgia"/>
                <a:sym typeface="Georgia"/>
              </a:rPr>
              <a:t>Explain, in brief, how you intend to solve the problem at hand. Preferably include the following (Methodology/approach):</a:t>
            </a:r>
          </a:p>
        </p:txBody>
      </p:sp>
      <p:grpSp>
        <p:nvGrpSpPr>
          <p:cNvPr id="9" name="Group 9"/>
          <p:cNvGrpSpPr/>
          <p:nvPr/>
        </p:nvGrpSpPr>
        <p:grpSpPr>
          <a:xfrm>
            <a:off x="6301827" y="4098445"/>
            <a:ext cx="4996155" cy="4587132"/>
            <a:chOff x="0" y="0"/>
            <a:chExt cx="1310831" cy="1203517"/>
          </a:xfrm>
        </p:grpSpPr>
        <p:sp>
          <p:nvSpPr>
            <p:cNvPr id="10" name="Freeform 10"/>
            <p:cNvSpPr/>
            <p:nvPr/>
          </p:nvSpPr>
          <p:spPr>
            <a:xfrm>
              <a:off x="0" y="0"/>
              <a:ext cx="1310831" cy="1202050"/>
            </a:xfrm>
            <a:custGeom>
              <a:avLst/>
              <a:gdLst/>
              <a:ahLst/>
              <a:cxnLst/>
              <a:rect l="l" t="t" r="r" b="b"/>
              <a:pathLst>
                <a:path w="1310831" h="1202050">
                  <a:moveTo>
                    <a:pt x="1310831" y="16948"/>
                  </a:moveTo>
                  <a:lnTo>
                    <a:pt x="1310831" y="1072268"/>
                  </a:lnTo>
                  <a:cubicBezTo>
                    <a:pt x="1310831" y="1082066"/>
                    <a:pt x="1303787" y="1090445"/>
                    <a:pt x="1294135" y="1092128"/>
                  </a:cubicBezTo>
                  <a:lnTo>
                    <a:pt x="672112" y="1200605"/>
                  </a:lnTo>
                  <a:cubicBezTo>
                    <a:pt x="661065" y="1202531"/>
                    <a:pt x="649767" y="1202531"/>
                    <a:pt x="638719" y="1200605"/>
                  </a:cubicBezTo>
                  <a:lnTo>
                    <a:pt x="16696" y="1092128"/>
                  </a:lnTo>
                  <a:cubicBezTo>
                    <a:pt x="7044" y="1090445"/>
                    <a:pt x="0" y="1082066"/>
                    <a:pt x="0" y="1072268"/>
                  </a:cubicBezTo>
                  <a:lnTo>
                    <a:pt x="0" y="16948"/>
                  </a:lnTo>
                  <a:cubicBezTo>
                    <a:pt x="0" y="12453"/>
                    <a:pt x="1786" y="8143"/>
                    <a:pt x="4964" y="4964"/>
                  </a:cubicBezTo>
                  <a:cubicBezTo>
                    <a:pt x="8143" y="1786"/>
                    <a:pt x="12453" y="0"/>
                    <a:pt x="16948" y="0"/>
                  </a:cubicBezTo>
                  <a:lnTo>
                    <a:pt x="1293883" y="0"/>
                  </a:lnTo>
                  <a:cubicBezTo>
                    <a:pt x="1298378" y="0"/>
                    <a:pt x="1302689" y="1786"/>
                    <a:pt x="1305867" y="4964"/>
                  </a:cubicBezTo>
                  <a:cubicBezTo>
                    <a:pt x="1309046" y="8143"/>
                    <a:pt x="1310831" y="12453"/>
                    <a:pt x="1310831" y="16948"/>
                  </a:cubicBezTo>
                  <a:close/>
                </a:path>
              </a:pathLst>
            </a:custGeom>
            <a:gradFill rotWithShape="1">
              <a:gsLst>
                <a:gs pos="0">
                  <a:srgbClr val="000000">
                    <a:alpha val="0"/>
                  </a:srgbClr>
                </a:gs>
                <a:gs pos="46000">
                  <a:srgbClr val="000000">
                    <a:alpha val="82000"/>
                  </a:srgbClr>
                </a:gs>
                <a:gs pos="100000">
                  <a:srgbClr val="000000">
                    <a:alpha val="70000"/>
                  </a:srgbClr>
                </a:gs>
              </a:gsLst>
              <a:lin ang="10800000"/>
            </a:gradFill>
            <a:ln w="19050" cap="sq">
              <a:solidFill>
                <a:srgbClr val="FFFFFF"/>
              </a:solidFill>
              <a:prstDash val="solid"/>
              <a:miter/>
            </a:ln>
          </p:spPr>
        </p:sp>
        <p:sp>
          <p:nvSpPr>
            <p:cNvPr id="11" name="TextBox 11"/>
            <p:cNvSpPr txBox="1"/>
            <p:nvPr/>
          </p:nvSpPr>
          <p:spPr>
            <a:xfrm>
              <a:off x="0" y="9525"/>
              <a:ext cx="1310831" cy="1079692"/>
            </a:xfrm>
            <a:prstGeom prst="rect">
              <a:avLst/>
            </a:prstGeom>
          </p:spPr>
          <p:txBody>
            <a:bodyPr lIns="50800" tIns="50800" rIns="50800" bIns="50800" rtlCol="0" anchor="ctr"/>
            <a:lstStyle/>
            <a:p>
              <a:pPr marL="0" lvl="0" indent="0" algn="ctr">
                <a:lnSpc>
                  <a:spcPts val="2394"/>
                </a:lnSpc>
                <a:spcBef>
                  <a:spcPct val="0"/>
                </a:spcBef>
              </a:pPr>
              <a:endParaRPr/>
            </a:p>
          </p:txBody>
        </p:sp>
      </p:grpSp>
      <p:sp>
        <p:nvSpPr>
          <p:cNvPr id="12" name="TextBox 12"/>
          <p:cNvSpPr txBox="1"/>
          <p:nvPr/>
        </p:nvSpPr>
        <p:spPr>
          <a:xfrm>
            <a:off x="6486998" y="4161926"/>
            <a:ext cx="4695081" cy="3971925"/>
          </a:xfrm>
          <a:prstGeom prst="rect">
            <a:avLst/>
          </a:prstGeom>
        </p:spPr>
        <p:txBody>
          <a:bodyPr lIns="0" tIns="0" rIns="0" bIns="0" rtlCol="0" anchor="t">
            <a:spAutoFit/>
          </a:bodyPr>
          <a:lstStyle/>
          <a:p>
            <a:pPr marL="0" lvl="0" indent="0" algn="l">
              <a:lnSpc>
                <a:spcPts val="2462"/>
              </a:lnSpc>
              <a:spcBef>
                <a:spcPct val="0"/>
              </a:spcBef>
            </a:pPr>
            <a:r>
              <a:rPr lang="en-US" sz="2051" b="1" u="none" strike="noStrike">
                <a:solidFill>
                  <a:srgbClr val="FFFFFF"/>
                </a:solidFill>
                <a:latin typeface="Georgia Bold"/>
                <a:ea typeface="Georgia Bold"/>
                <a:cs typeface="Georgia Bold"/>
                <a:sym typeface="Georgia Bold"/>
              </a:rPr>
              <a:t>Response: </a:t>
            </a:r>
          </a:p>
          <a:p>
            <a:pPr marL="0" lvl="0" indent="0" algn="l">
              <a:lnSpc>
                <a:spcPts val="2462"/>
              </a:lnSpc>
              <a:spcBef>
                <a:spcPct val="0"/>
              </a:spcBef>
            </a:pPr>
            <a:r>
              <a:rPr lang="en-US" sz="2051" u="none" strike="noStrike">
                <a:solidFill>
                  <a:srgbClr val="FFFFFF"/>
                </a:solidFill>
                <a:latin typeface="Georgia"/>
                <a:ea typeface="Georgia"/>
                <a:cs typeface="Georgia"/>
                <a:sym typeface="Georgia"/>
              </a:rPr>
              <a:t>If selected for further rounds, we will demonstrate:</a:t>
            </a:r>
          </a:p>
          <a:p>
            <a:pPr marL="0" lvl="0" indent="0" algn="l">
              <a:lnSpc>
                <a:spcPts val="2462"/>
              </a:lnSpc>
              <a:spcBef>
                <a:spcPct val="0"/>
              </a:spcBef>
            </a:pPr>
            <a:r>
              <a:rPr lang="en-US" sz="2051" u="none" strike="noStrike">
                <a:solidFill>
                  <a:srgbClr val="FFFFFF"/>
                </a:solidFill>
                <a:latin typeface="Georgia"/>
                <a:ea typeface="Georgia"/>
                <a:cs typeface="Georgia"/>
                <a:sym typeface="Georgia"/>
              </a:rPr>
              <a:t>FinBot chat interface (web)</a:t>
            </a:r>
          </a:p>
          <a:p>
            <a:pPr marL="0" lvl="0" indent="0" algn="l">
              <a:lnSpc>
                <a:spcPts val="2462"/>
              </a:lnSpc>
              <a:spcBef>
                <a:spcPct val="0"/>
              </a:spcBef>
            </a:pPr>
            <a:r>
              <a:rPr lang="en-US" sz="2051" u="none" strike="noStrike">
                <a:solidFill>
                  <a:srgbClr val="FFFFFF"/>
                </a:solidFill>
                <a:latin typeface="Georgia"/>
                <a:ea typeface="Georgia"/>
                <a:cs typeface="Georgia"/>
                <a:sym typeface="Georgia"/>
              </a:rPr>
              <a:t>Master Agent + Worker Agent orchestration</a:t>
            </a:r>
          </a:p>
          <a:p>
            <a:pPr marL="0" lvl="0" indent="0" algn="l">
              <a:lnSpc>
                <a:spcPts val="2462"/>
              </a:lnSpc>
              <a:spcBef>
                <a:spcPct val="0"/>
              </a:spcBef>
            </a:pPr>
            <a:r>
              <a:rPr lang="en-US" sz="2051" u="none" strike="noStrike">
                <a:solidFill>
                  <a:srgbClr val="FFFFFF"/>
                </a:solidFill>
                <a:latin typeface="Georgia"/>
                <a:ea typeface="Georgia"/>
                <a:cs typeface="Georgia"/>
                <a:sym typeface="Georgia"/>
              </a:rPr>
              <a:t>Automated verification &amp; underwriting flow</a:t>
            </a:r>
          </a:p>
          <a:p>
            <a:pPr marL="0" lvl="0" indent="0" algn="l">
              <a:lnSpc>
                <a:spcPts val="2462"/>
              </a:lnSpc>
              <a:spcBef>
                <a:spcPct val="0"/>
              </a:spcBef>
            </a:pPr>
            <a:r>
              <a:rPr lang="en-US" sz="2051" u="none" strike="noStrike">
                <a:solidFill>
                  <a:srgbClr val="FFFFFF"/>
                </a:solidFill>
                <a:latin typeface="Georgia"/>
                <a:ea typeface="Georgia"/>
                <a:cs typeface="Georgia"/>
                <a:sym typeface="Georgia"/>
              </a:rPr>
              <a:t>Live generation of sanction letter (PDF)</a:t>
            </a:r>
          </a:p>
          <a:p>
            <a:pPr marL="0" lvl="0" indent="0" algn="l">
              <a:lnSpc>
                <a:spcPts val="2462"/>
              </a:lnSpc>
              <a:spcBef>
                <a:spcPct val="0"/>
              </a:spcBef>
            </a:pPr>
            <a:r>
              <a:rPr lang="en-US" sz="2051" u="none" strike="noStrike">
                <a:solidFill>
                  <a:srgbClr val="FFFFFF"/>
                </a:solidFill>
                <a:latin typeface="Georgia"/>
                <a:ea typeface="Georgia"/>
                <a:cs typeface="Georgia"/>
                <a:sym typeface="Georgia"/>
              </a:rPr>
              <a:t>Mock CRM and credit bureau integration</a:t>
            </a:r>
          </a:p>
          <a:p>
            <a:pPr marL="0" lvl="0" indent="0" algn="l">
              <a:lnSpc>
                <a:spcPts val="2462"/>
              </a:lnSpc>
              <a:spcBef>
                <a:spcPct val="0"/>
              </a:spcBef>
            </a:pPr>
            <a:r>
              <a:rPr lang="en-US" sz="2051" u="none" strike="noStrike">
                <a:solidFill>
                  <a:srgbClr val="FFFFFF"/>
                </a:solidFill>
                <a:latin typeface="Georgia"/>
                <a:ea typeface="Georgia"/>
                <a:cs typeface="Georgia"/>
                <a:sym typeface="Georgia"/>
              </a:rPr>
              <a:t>Transparent decision explanation</a:t>
            </a:r>
          </a:p>
          <a:p>
            <a:pPr marL="0" lvl="0" indent="0" algn="l">
              <a:lnSpc>
                <a:spcPts val="2462"/>
              </a:lnSpc>
              <a:spcBef>
                <a:spcPct val="0"/>
              </a:spcBef>
            </a:pPr>
            <a:r>
              <a:rPr lang="en-US" sz="2051" u="none" strike="noStrike">
                <a:solidFill>
                  <a:srgbClr val="FFFFFF"/>
                </a:solidFill>
                <a:latin typeface="Georgia"/>
                <a:ea typeface="Georgia"/>
                <a:cs typeface="Georgia"/>
                <a:sym typeface="Georgia"/>
              </a:rPr>
              <a:t>Dashboard for audit logs &amp; flagged cases</a:t>
            </a:r>
          </a:p>
        </p:txBody>
      </p:sp>
      <p:grpSp>
        <p:nvGrpSpPr>
          <p:cNvPr id="13" name="Group 13"/>
          <p:cNvGrpSpPr/>
          <p:nvPr/>
        </p:nvGrpSpPr>
        <p:grpSpPr>
          <a:xfrm>
            <a:off x="776643" y="4098445"/>
            <a:ext cx="4506005" cy="4475342"/>
            <a:chOff x="0" y="0"/>
            <a:chExt cx="1155232" cy="1147371"/>
          </a:xfrm>
        </p:grpSpPr>
        <p:sp>
          <p:nvSpPr>
            <p:cNvPr id="14" name="Freeform 14"/>
            <p:cNvSpPr/>
            <p:nvPr/>
          </p:nvSpPr>
          <p:spPr>
            <a:xfrm>
              <a:off x="0" y="0"/>
              <a:ext cx="1155232" cy="1145530"/>
            </a:xfrm>
            <a:custGeom>
              <a:avLst/>
              <a:gdLst/>
              <a:ahLst/>
              <a:cxnLst/>
              <a:rect l="l" t="t" r="r" b="b"/>
              <a:pathLst>
                <a:path w="1155232" h="1145530">
                  <a:moveTo>
                    <a:pt x="1155232" y="18792"/>
                  </a:moveTo>
                  <a:lnTo>
                    <a:pt x="1155232" y="1014279"/>
                  </a:lnTo>
                  <a:cubicBezTo>
                    <a:pt x="1155232" y="1025201"/>
                    <a:pt x="1147512" y="1034599"/>
                    <a:pt x="1136798" y="1036719"/>
                  </a:cubicBezTo>
                  <a:lnTo>
                    <a:pt x="596051" y="1143723"/>
                  </a:lnTo>
                  <a:cubicBezTo>
                    <a:pt x="583879" y="1146132"/>
                    <a:pt x="571353" y="1146132"/>
                    <a:pt x="559182" y="1143723"/>
                  </a:cubicBezTo>
                  <a:lnTo>
                    <a:pt x="18435" y="1036719"/>
                  </a:lnTo>
                  <a:cubicBezTo>
                    <a:pt x="7721" y="1034599"/>
                    <a:pt x="0" y="1025201"/>
                    <a:pt x="0" y="1014279"/>
                  </a:cubicBezTo>
                  <a:lnTo>
                    <a:pt x="0" y="18792"/>
                  </a:lnTo>
                  <a:cubicBezTo>
                    <a:pt x="0" y="13808"/>
                    <a:pt x="1980" y="9028"/>
                    <a:pt x="5504" y="5504"/>
                  </a:cubicBezTo>
                  <a:cubicBezTo>
                    <a:pt x="9028" y="1980"/>
                    <a:pt x="13808" y="0"/>
                    <a:pt x="18792" y="0"/>
                  </a:cubicBezTo>
                  <a:lnTo>
                    <a:pt x="1136440" y="0"/>
                  </a:lnTo>
                  <a:cubicBezTo>
                    <a:pt x="1146819" y="0"/>
                    <a:pt x="1155232" y="8414"/>
                    <a:pt x="1155232" y="18792"/>
                  </a:cubicBezTo>
                  <a:close/>
                </a:path>
              </a:pathLst>
            </a:custGeom>
            <a:gradFill rotWithShape="1">
              <a:gsLst>
                <a:gs pos="0">
                  <a:srgbClr val="000000">
                    <a:alpha val="0"/>
                  </a:srgbClr>
                </a:gs>
                <a:gs pos="46000">
                  <a:srgbClr val="000000">
                    <a:alpha val="82000"/>
                  </a:srgbClr>
                </a:gs>
                <a:gs pos="100000">
                  <a:srgbClr val="000000">
                    <a:alpha val="70000"/>
                  </a:srgbClr>
                </a:gs>
              </a:gsLst>
              <a:lin ang="10800000"/>
            </a:gradFill>
            <a:ln w="19050" cap="sq">
              <a:solidFill>
                <a:srgbClr val="FFFFFF"/>
              </a:solidFill>
              <a:prstDash val="solid"/>
              <a:miter/>
            </a:ln>
          </p:spPr>
        </p:sp>
        <p:sp>
          <p:nvSpPr>
            <p:cNvPr id="15" name="TextBox 15"/>
            <p:cNvSpPr txBox="1"/>
            <p:nvPr/>
          </p:nvSpPr>
          <p:spPr>
            <a:xfrm>
              <a:off x="0" y="9525"/>
              <a:ext cx="1155232" cy="1023546"/>
            </a:xfrm>
            <a:prstGeom prst="rect">
              <a:avLst/>
            </a:prstGeom>
          </p:spPr>
          <p:txBody>
            <a:bodyPr lIns="50800" tIns="50800" rIns="50800" bIns="50800" rtlCol="0" anchor="ctr"/>
            <a:lstStyle/>
            <a:p>
              <a:pPr marL="0" lvl="0" indent="0" algn="ctr">
                <a:lnSpc>
                  <a:spcPts val="2394"/>
                </a:lnSpc>
                <a:spcBef>
                  <a:spcPct val="0"/>
                </a:spcBef>
              </a:pPr>
              <a:endParaRPr/>
            </a:p>
          </p:txBody>
        </p:sp>
      </p:grpSp>
      <p:sp>
        <p:nvSpPr>
          <p:cNvPr id="16" name="TextBox 16"/>
          <p:cNvSpPr txBox="1"/>
          <p:nvPr/>
        </p:nvSpPr>
        <p:spPr>
          <a:xfrm>
            <a:off x="923187" y="4210851"/>
            <a:ext cx="4271935" cy="3667125"/>
          </a:xfrm>
          <a:prstGeom prst="rect">
            <a:avLst/>
          </a:prstGeom>
        </p:spPr>
        <p:txBody>
          <a:bodyPr lIns="0" tIns="0" rIns="0" bIns="0" rtlCol="0" anchor="t">
            <a:spAutoFit/>
          </a:bodyPr>
          <a:lstStyle/>
          <a:p>
            <a:pPr algn="l">
              <a:lnSpc>
                <a:spcPts val="2462"/>
              </a:lnSpc>
              <a:spcBef>
                <a:spcPct val="0"/>
              </a:spcBef>
            </a:pPr>
            <a:r>
              <a:rPr lang="en-US" sz="2051" b="1">
                <a:solidFill>
                  <a:srgbClr val="FFFFFF"/>
                </a:solidFill>
                <a:latin typeface="Georgia Bold"/>
                <a:ea typeface="Georgia Bold"/>
                <a:cs typeface="Georgia Bold"/>
                <a:sym typeface="Georgia Bold"/>
              </a:rPr>
              <a:t>Response: </a:t>
            </a:r>
          </a:p>
          <a:p>
            <a:pPr algn="l">
              <a:lnSpc>
                <a:spcPts val="2462"/>
              </a:lnSpc>
              <a:spcBef>
                <a:spcPct val="0"/>
              </a:spcBef>
            </a:pPr>
            <a:r>
              <a:rPr lang="en-US" sz="2051">
                <a:solidFill>
                  <a:srgbClr val="FFFFFF"/>
                </a:solidFill>
                <a:latin typeface="Georgia"/>
                <a:ea typeface="Georgia"/>
                <a:cs typeface="Georgia"/>
                <a:sym typeface="Georgia"/>
              </a:rPr>
              <a:t>Frontend: Next.js, React, Tailwind CSS</a:t>
            </a:r>
          </a:p>
          <a:p>
            <a:pPr algn="l">
              <a:lnSpc>
                <a:spcPts val="2462"/>
              </a:lnSpc>
              <a:spcBef>
                <a:spcPct val="0"/>
              </a:spcBef>
            </a:pPr>
            <a:r>
              <a:rPr lang="en-US" sz="2051">
                <a:solidFill>
                  <a:srgbClr val="FFFFFF"/>
                </a:solidFill>
                <a:latin typeface="Georgia"/>
                <a:ea typeface="Georgia"/>
                <a:cs typeface="Georgia"/>
                <a:sym typeface="Georgia"/>
              </a:rPr>
              <a:t>Backend: FastAPI (Python), Node.js (microservices)</a:t>
            </a:r>
          </a:p>
          <a:p>
            <a:pPr algn="l">
              <a:lnSpc>
                <a:spcPts val="2462"/>
              </a:lnSpc>
              <a:spcBef>
                <a:spcPct val="0"/>
              </a:spcBef>
            </a:pPr>
            <a:r>
              <a:rPr lang="en-US" sz="2051">
                <a:solidFill>
                  <a:srgbClr val="FFFFFF"/>
                </a:solidFill>
                <a:latin typeface="Georgia"/>
                <a:ea typeface="Georgia"/>
                <a:cs typeface="Georgia"/>
                <a:sym typeface="Georgia"/>
              </a:rPr>
              <a:t>AI &amp; Multi-Agent System: OpenAI API, LangGraph/CrewAI</a:t>
            </a:r>
          </a:p>
          <a:p>
            <a:pPr algn="l">
              <a:lnSpc>
                <a:spcPts val="2462"/>
              </a:lnSpc>
              <a:spcBef>
                <a:spcPct val="0"/>
              </a:spcBef>
            </a:pPr>
            <a:r>
              <a:rPr lang="en-US" sz="2051">
                <a:solidFill>
                  <a:srgbClr val="FFFFFF"/>
                </a:solidFill>
                <a:latin typeface="Georgia"/>
                <a:ea typeface="Georgia"/>
                <a:cs typeface="Georgia"/>
                <a:sym typeface="Georgia"/>
              </a:rPr>
              <a:t>Database &amp; Cache: PostgreSQL, Redis</a:t>
            </a:r>
          </a:p>
          <a:p>
            <a:pPr algn="l">
              <a:lnSpc>
                <a:spcPts val="2462"/>
              </a:lnSpc>
              <a:spcBef>
                <a:spcPct val="0"/>
              </a:spcBef>
            </a:pPr>
            <a:r>
              <a:rPr lang="en-US" sz="2051">
                <a:solidFill>
                  <a:srgbClr val="FFFFFF"/>
                </a:solidFill>
                <a:latin typeface="Georgia"/>
                <a:ea typeface="Georgia"/>
                <a:cs typeface="Georgia"/>
                <a:sym typeface="Georgia"/>
              </a:rPr>
              <a:t>Storage: S3-compatible object store</a:t>
            </a:r>
          </a:p>
          <a:p>
            <a:pPr algn="l">
              <a:lnSpc>
                <a:spcPts val="2462"/>
              </a:lnSpc>
              <a:spcBef>
                <a:spcPct val="0"/>
              </a:spcBef>
            </a:pPr>
            <a:r>
              <a:rPr lang="en-US" sz="2051">
                <a:solidFill>
                  <a:srgbClr val="FFFFFF"/>
                </a:solidFill>
                <a:latin typeface="Georgia"/>
                <a:ea typeface="Georgia"/>
                <a:cs typeface="Georgia"/>
                <a:sym typeface="Georgia"/>
              </a:rPr>
              <a:t>DevOps:GitHub Actions, Vercel, Railway/Render</a:t>
            </a:r>
          </a:p>
        </p:txBody>
      </p:sp>
      <p:grpSp>
        <p:nvGrpSpPr>
          <p:cNvPr id="17" name="Group 17"/>
          <p:cNvGrpSpPr/>
          <p:nvPr/>
        </p:nvGrpSpPr>
        <p:grpSpPr>
          <a:xfrm>
            <a:off x="12316929" y="4098445"/>
            <a:ext cx="4904824" cy="4475342"/>
            <a:chOff x="0" y="0"/>
            <a:chExt cx="1257480" cy="1147371"/>
          </a:xfrm>
        </p:grpSpPr>
        <p:sp>
          <p:nvSpPr>
            <p:cNvPr id="18" name="Freeform 18"/>
            <p:cNvSpPr/>
            <p:nvPr/>
          </p:nvSpPr>
          <p:spPr>
            <a:xfrm>
              <a:off x="0" y="0"/>
              <a:ext cx="1257480" cy="1145815"/>
            </a:xfrm>
            <a:custGeom>
              <a:avLst/>
              <a:gdLst/>
              <a:ahLst/>
              <a:cxnLst/>
              <a:rect l="l" t="t" r="r" b="b"/>
              <a:pathLst>
                <a:path w="1257480" h="1145815">
                  <a:moveTo>
                    <a:pt x="1257480" y="17264"/>
                  </a:moveTo>
                  <a:lnTo>
                    <a:pt x="1257480" y="1015807"/>
                  </a:lnTo>
                  <a:cubicBezTo>
                    <a:pt x="1257480" y="1025804"/>
                    <a:pt x="1250330" y="1034371"/>
                    <a:pt x="1240494" y="1036159"/>
                  </a:cubicBezTo>
                  <a:lnTo>
                    <a:pt x="645726" y="1144283"/>
                  </a:lnTo>
                  <a:cubicBezTo>
                    <a:pt x="634494" y="1146325"/>
                    <a:pt x="622986" y="1146325"/>
                    <a:pt x="611754" y="1144283"/>
                  </a:cubicBezTo>
                  <a:lnTo>
                    <a:pt x="16986" y="1036159"/>
                  </a:lnTo>
                  <a:cubicBezTo>
                    <a:pt x="7150" y="1034371"/>
                    <a:pt x="0" y="1025804"/>
                    <a:pt x="0" y="1015807"/>
                  </a:cubicBezTo>
                  <a:lnTo>
                    <a:pt x="0" y="17264"/>
                  </a:lnTo>
                  <a:cubicBezTo>
                    <a:pt x="0" y="7729"/>
                    <a:pt x="7729" y="0"/>
                    <a:pt x="17264" y="0"/>
                  </a:cubicBezTo>
                  <a:lnTo>
                    <a:pt x="1240216" y="0"/>
                  </a:lnTo>
                  <a:cubicBezTo>
                    <a:pt x="1249751" y="0"/>
                    <a:pt x="1257480" y="7729"/>
                    <a:pt x="1257480" y="17264"/>
                  </a:cubicBezTo>
                  <a:close/>
                </a:path>
              </a:pathLst>
            </a:custGeom>
            <a:gradFill rotWithShape="1">
              <a:gsLst>
                <a:gs pos="0">
                  <a:srgbClr val="000000">
                    <a:alpha val="0"/>
                  </a:srgbClr>
                </a:gs>
                <a:gs pos="46000">
                  <a:srgbClr val="000000">
                    <a:alpha val="82000"/>
                  </a:srgbClr>
                </a:gs>
                <a:gs pos="100000">
                  <a:srgbClr val="000000">
                    <a:alpha val="70000"/>
                  </a:srgbClr>
                </a:gs>
              </a:gsLst>
              <a:lin ang="10800000"/>
            </a:gradFill>
            <a:ln w="19050" cap="sq">
              <a:solidFill>
                <a:srgbClr val="FFFFFF"/>
              </a:solidFill>
              <a:prstDash val="solid"/>
              <a:miter/>
            </a:ln>
          </p:spPr>
        </p:sp>
        <p:sp>
          <p:nvSpPr>
            <p:cNvPr id="19" name="TextBox 19"/>
            <p:cNvSpPr txBox="1"/>
            <p:nvPr/>
          </p:nvSpPr>
          <p:spPr>
            <a:xfrm>
              <a:off x="0" y="9525"/>
              <a:ext cx="1257480" cy="1023546"/>
            </a:xfrm>
            <a:prstGeom prst="rect">
              <a:avLst/>
            </a:prstGeom>
          </p:spPr>
          <p:txBody>
            <a:bodyPr lIns="50800" tIns="50800" rIns="50800" bIns="50800" rtlCol="0" anchor="ctr"/>
            <a:lstStyle/>
            <a:p>
              <a:pPr marL="0" lvl="0" indent="0" algn="ctr">
                <a:lnSpc>
                  <a:spcPts val="2394"/>
                </a:lnSpc>
                <a:spcBef>
                  <a:spcPct val="0"/>
                </a:spcBef>
              </a:pPr>
              <a:endParaRPr/>
            </a:p>
          </p:txBody>
        </p:sp>
      </p:grpSp>
      <p:sp>
        <p:nvSpPr>
          <p:cNvPr id="20" name="TextBox 20"/>
          <p:cNvSpPr txBox="1"/>
          <p:nvPr/>
        </p:nvSpPr>
        <p:spPr>
          <a:xfrm>
            <a:off x="12475766" y="4210851"/>
            <a:ext cx="4660786" cy="3667125"/>
          </a:xfrm>
          <a:prstGeom prst="rect">
            <a:avLst/>
          </a:prstGeom>
        </p:spPr>
        <p:txBody>
          <a:bodyPr lIns="0" tIns="0" rIns="0" bIns="0" rtlCol="0" anchor="t">
            <a:spAutoFit/>
          </a:bodyPr>
          <a:lstStyle/>
          <a:p>
            <a:pPr algn="l">
              <a:lnSpc>
                <a:spcPts val="2462"/>
              </a:lnSpc>
              <a:spcBef>
                <a:spcPct val="0"/>
              </a:spcBef>
            </a:pPr>
            <a:r>
              <a:rPr lang="en-US" sz="2051" b="1">
                <a:solidFill>
                  <a:srgbClr val="FFFFFF"/>
                </a:solidFill>
                <a:latin typeface="Georgia Bold"/>
                <a:ea typeface="Georgia Bold"/>
                <a:cs typeface="Georgia Bold"/>
                <a:sym typeface="Georgia Bold"/>
              </a:rPr>
              <a:t>Response: </a:t>
            </a:r>
          </a:p>
          <a:p>
            <a:pPr algn="l">
              <a:lnSpc>
                <a:spcPts val="2462"/>
              </a:lnSpc>
              <a:spcBef>
                <a:spcPct val="0"/>
              </a:spcBef>
            </a:pPr>
            <a:r>
              <a:rPr lang="en-US" sz="2051">
                <a:solidFill>
                  <a:srgbClr val="FFFFFF"/>
                </a:solidFill>
                <a:latin typeface="Georgia"/>
                <a:ea typeface="Georgia"/>
                <a:cs typeface="Georgia"/>
                <a:sym typeface="Georgia"/>
              </a:rPr>
              <a:t>FinBot is designed to be modular and lightweight, making it easy to implement as a standalone web application or integrate into existing lender workflows. Its conversational nature reduces onboarding friction for users. Even with mock services, the system demonstrates real-world effectiveness by automating underwriting, verification, and sanction generation.</a:t>
            </a:r>
          </a:p>
        </p:txBody>
      </p:sp>
      <p:sp>
        <p:nvSpPr>
          <p:cNvPr id="21" name="TextBox 21"/>
          <p:cNvSpPr txBox="1"/>
          <p:nvPr/>
        </p:nvSpPr>
        <p:spPr>
          <a:xfrm>
            <a:off x="587355" y="2375893"/>
            <a:ext cx="5273142" cy="1228725"/>
          </a:xfrm>
          <a:prstGeom prst="rect">
            <a:avLst/>
          </a:prstGeom>
        </p:spPr>
        <p:txBody>
          <a:bodyPr lIns="0" tIns="0" rIns="0" bIns="0" rtlCol="0" anchor="t">
            <a:spAutoFit/>
          </a:bodyPr>
          <a:lstStyle/>
          <a:p>
            <a:pPr algn="l">
              <a:lnSpc>
                <a:spcPts val="2462"/>
              </a:lnSpc>
              <a:spcBef>
                <a:spcPct val="0"/>
              </a:spcBef>
            </a:pPr>
            <a:r>
              <a:rPr lang="en-US" sz="2051" b="1">
                <a:solidFill>
                  <a:srgbClr val="FFFFFF"/>
                </a:solidFill>
                <a:latin typeface="Georgia Bold"/>
                <a:ea typeface="Georgia Bold"/>
                <a:cs typeface="Georgia Bold"/>
                <a:sym typeface="Georgia Bold"/>
              </a:rPr>
              <a:t>What are the technologies (languages, platforms, APIs, hardware, sponsored tools, technologies stacks, framework etc.) involved?</a:t>
            </a:r>
          </a:p>
        </p:txBody>
      </p:sp>
      <p:sp>
        <p:nvSpPr>
          <p:cNvPr id="22" name="TextBox 22"/>
          <p:cNvSpPr txBox="1"/>
          <p:nvPr/>
        </p:nvSpPr>
        <p:spPr>
          <a:xfrm>
            <a:off x="6319869" y="2375893"/>
            <a:ext cx="5358881" cy="1228725"/>
          </a:xfrm>
          <a:prstGeom prst="rect">
            <a:avLst/>
          </a:prstGeom>
        </p:spPr>
        <p:txBody>
          <a:bodyPr lIns="0" tIns="0" rIns="0" bIns="0" rtlCol="0" anchor="t">
            <a:spAutoFit/>
          </a:bodyPr>
          <a:lstStyle/>
          <a:p>
            <a:pPr marL="0" lvl="0" indent="0" algn="l">
              <a:lnSpc>
                <a:spcPts val="2462"/>
              </a:lnSpc>
              <a:spcBef>
                <a:spcPct val="0"/>
              </a:spcBef>
            </a:pPr>
            <a:r>
              <a:rPr lang="en-US" sz="2051" b="1">
                <a:solidFill>
                  <a:srgbClr val="FFFFFF"/>
                </a:solidFill>
                <a:latin typeface="Georgia Bold"/>
                <a:ea typeface="Georgia Bold"/>
                <a:cs typeface="Georgia Bold"/>
                <a:sym typeface="Georgia Bold"/>
              </a:rPr>
              <a:t>Wha</a:t>
            </a:r>
            <a:r>
              <a:rPr lang="en-US" sz="2051" b="1" u="none" strike="noStrike">
                <a:solidFill>
                  <a:srgbClr val="FFFFFF"/>
                </a:solidFill>
                <a:latin typeface="Georgia Bold"/>
                <a:ea typeface="Georgia Bold"/>
                <a:cs typeface="Georgia Bold"/>
                <a:sym typeface="Georgia Bold"/>
              </a:rPr>
              <a:t>t are the solution components that you would like to build and demonstrate; if you progress through next round.</a:t>
            </a:r>
          </a:p>
        </p:txBody>
      </p:sp>
      <p:sp>
        <p:nvSpPr>
          <p:cNvPr id="23" name="TextBox 23"/>
          <p:cNvSpPr txBox="1"/>
          <p:nvPr/>
        </p:nvSpPr>
        <p:spPr>
          <a:xfrm>
            <a:off x="12453126" y="2375893"/>
            <a:ext cx="5171089" cy="923925"/>
          </a:xfrm>
          <a:prstGeom prst="rect">
            <a:avLst/>
          </a:prstGeom>
        </p:spPr>
        <p:txBody>
          <a:bodyPr lIns="0" tIns="0" rIns="0" bIns="0" rtlCol="0" anchor="t">
            <a:spAutoFit/>
          </a:bodyPr>
          <a:lstStyle/>
          <a:p>
            <a:pPr algn="l">
              <a:lnSpc>
                <a:spcPts val="2462"/>
              </a:lnSpc>
              <a:spcBef>
                <a:spcPct val="0"/>
              </a:spcBef>
            </a:pPr>
            <a:r>
              <a:rPr lang="en-US" sz="2051" b="1">
                <a:solidFill>
                  <a:srgbClr val="FFFFFF"/>
                </a:solidFill>
                <a:latin typeface="Georgia Bold"/>
                <a:ea typeface="Georgia Bold"/>
                <a:cs typeface="Georgia Bold"/>
                <a:sym typeface="Georgia Bold"/>
              </a:rPr>
              <a:t>How easily can your solution be implemented and how effective will it be?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24"/>
        </a:solidFill>
        <a:effectLst/>
      </p:bgPr>
    </p:bg>
    <p:spTree>
      <p:nvGrpSpPr>
        <p:cNvPr id="1" name=""/>
        <p:cNvGrpSpPr/>
        <p:nvPr/>
      </p:nvGrpSpPr>
      <p:grpSpPr>
        <a:xfrm>
          <a:off x="0" y="0"/>
          <a:ext cx="0" cy="0"/>
          <a:chOff x="0" y="0"/>
          <a:chExt cx="0" cy="0"/>
        </a:xfrm>
      </p:grpSpPr>
      <p:sp>
        <p:nvSpPr>
          <p:cNvPr id="2" name="Freeform 2"/>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a:grpSpLocks noChangeAspect="1"/>
          </p:cNvGrpSpPr>
          <p:nvPr/>
        </p:nvGrpSpPr>
        <p:grpSpPr>
          <a:xfrm rot="-10800000">
            <a:off x="0" y="0"/>
            <a:ext cx="18288000" cy="10286998"/>
            <a:chOff x="0" y="0"/>
            <a:chExt cx="24384000" cy="13715998"/>
          </a:xfrm>
        </p:grpSpPr>
        <p:sp>
          <p:nvSpPr>
            <p:cNvPr id="4" name="Freeform 4"/>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5"/>
              <a:stretch>
                <a:fillRect l="-11154" t="-11153" r="-10"/>
              </a:stretch>
            </a:blipFill>
          </p:spPr>
        </p:sp>
      </p:grpSp>
      <p:grpSp>
        <p:nvGrpSpPr>
          <p:cNvPr id="5" name="Group 5"/>
          <p:cNvGrpSpPr>
            <a:grpSpLocks noChangeAspect="1"/>
          </p:cNvGrpSpPr>
          <p:nvPr/>
        </p:nvGrpSpPr>
        <p:grpSpPr>
          <a:xfrm>
            <a:off x="12706137" y="646118"/>
            <a:ext cx="5581863" cy="332584"/>
            <a:chOff x="0" y="0"/>
            <a:chExt cx="7442484" cy="443446"/>
          </a:xfrm>
        </p:grpSpPr>
        <p:sp>
          <p:nvSpPr>
            <p:cNvPr id="6" name="Freeform 6" descr="A colorful waves on a black background  Description automatically generated"/>
            <p:cNvSpPr/>
            <p:nvPr/>
          </p:nvSpPr>
          <p:spPr>
            <a:xfrm>
              <a:off x="0" y="0"/>
              <a:ext cx="7442454" cy="443484"/>
            </a:xfrm>
            <a:custGeom>
              <a:avLst/>
              <a:gdLst/>
              <a:ahLst/>
              <a:cxnLst/>
              <a:rect l="l" t="t" r="r" b="b"/>
              <a:pathLst>
                <a:path w="7442454" h="443484">
                  <a:moveTo>
                    <a:pt x="0" y="0"/>
                  </a:moveTo>
                  <a:lnTo>
                    <a:pt x="7442454" y="0"/>
                  </a:lnTo>
                  <a:lnTo>
                    <a:pt x="7442454" y="443484"/>
                  </a:lnTo>
                  <a:lnTo>
                    <a:pt x="0" y="443484"/>
                  </a:lnTo>
                  <a:lnTo>
                    <a:pt x="0" y="0"/>
                  </a:lnTo>
                  <a:close/>
                </a:path>
              </a:pathLst>
            </a:custGeom>
            <a:blipFill>
              <a:blip r:embed="rId6"/>
              <a:stretch>
                <a:fillRect t="-88113" b="-57246"/>
              </a:stretch>
            </a:blipFill>
          </p:spPr>
        </p:sp>
      </p:grpSp>
      <p:sp>
        <p:nvSpPr>
          <p:cNvPr id="7" name="Freeform 7"/>
          <p:cNvSpPr/>
          <p:nvPr/>
        </p:nvSpPr>
        <p:spPr>
          <a:xfrm>
            <a:off x="2191899" y="1488629"/>
            <a:ext cx="13904202" cy="8167043"/>
          </a:xfrm>
          <a:custGeom>
            <a:avLst/>
            <a:gdLst/>
            <a:ahLst/>
            <a:cxnLst/>
            <a:rect l="l" t="t" r="r" b="b"/>
            <a:pathLst>
              <a:path w="13904202" h="8167043">
                <a:moveTo>
                  <a:pt x="0" y="0"/>
                </a:moveTo>
                <a:lnTo>
                  <a:pt x="13904202" y="0"/>
                </a:lnTo>
                <a:lnTo>
                  <a:pt x="13904202" y="8167044"/>
                </a:lnTo>
                <a:lnTo>
                  <a:pt x="0" y="8167044"/>
                </a:lnTo>
                <a:lnTo>
                  <a:pt x="0" y="0"/>
                </a:lnTo>
                <a:close/>
              </a:path>
            </a:pathLst>
          </a:custGeom>
          <a:blipFill>
            <a:blip r:embed="rId7"/>
            <a:stretch>
              <a:fillRect l="-5377" t="-2891" r="-4811" b="-1927"/>
            </a:stretch>
          </a:blipFill>
        </p:spPr>
      </p:sp>
      <p:sp>
        <p:nvSpPr>
          <p:cNvPr id="8" name="TextBox 8"/>
          <p:cNvSpPr txBox="1"/>
          <p:nvPr/>
        </p:nvSpPr>
        <p:spPr>
          <a:xfrm>
            <a:off x="728620" y="9636622"/>
            <a:ext cx="584597" cy="200025"/>
          </a:xfrm>
          <a:prstGeom prst="rect">
            <a:avLst/>
          </a:prstGeom>
        </p:spPr>
        <p:txBody>
          <a:bodyPr lIns="0" tIns="0" rIns="0" bIns="0" rtlCol="0" anchor="t">
            <a:spAutoFit/>
          </a:bodyPr>
          <a:lstStyle/>
          <a:p>
            <a:pPr algn="l">
              <a:lnSpc>
                <a:spcPts val="1439"/>
              </a:lnSpc>
            </a:pPr>
            <a:r>
              <a:rPr lang="en-US" sz="1200">
                <a:solidFill>
                  <a:srgbClr val="FFFFFF"/>
                </a:solidFill>
                <a:latin typeface="Arimo"/>
                <a:ea typeface="Arimo"/>
                <a:cs typeface="Arimo"/>
                <a:sym typeface="Arimo"/>
              </a:rPr>
              <a:t>Page ‹6›</a:t>
            </a:r>
          </a:p>
        </p:txBody>
      </p:sp>
      <p:sp>
        <p:nvSpPr>
          <p:cNvPr id="9" name="TextBox 9"/>
          <p:cNvSpPr txBox="1"/>
          <p:nvPr/>
        </p:nvSpPr>
        <p:spPr>
          <a:xfrm>
            <a:off x="728620" y="321237"/>
            <a:ext cx="5763101"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ARCHITECHTURE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24"/>
        </a:solidFill>
        <a:effectLst/>
      </p:bgPr>
    </p:bg>
    <p:spTree>
      <p:nvGrpSpPr>
        <p:cNvPr id="1" name=""/>
        <p:cNvGrpSpPr/>
        <p:nvPr/>
      </p:nvGrpSpPr>
      <p:grpSpPr>
        <a:xfrm>
          <a:off x="0" y="0"/>
          <a:ext cx="0" cy="0"/>
          <a:chOff x="0" y="0"/>
          <a:chExt cx="0" cy="0"/>
        </a:xfrm>
      </p:grpSpPr>
      <p:sp>
        <p:nvSpPr>
          <p:cNvPr id="2" name="Freeform 2"/>
          <p:cNvSpPr/>
          <p:nvPr/>
        </p:nvSpPr>
        <p:spPr>
          <a:xfrm>
            <a:off x="17435850" y="9415466"/>
            <a:ext cx="519237" cy="532829"/>
          </a:xfrm>
          <a:custGeom>
            <a:avLst/>
            <a:gdLst/>
            <a:ahLst/>
            <a:cxnLst/>
            <a:rect l="l" t="t" r="r" b="b"/>
            <a:pathLst>
              <a:path w="519237" h="532829">
                <a:moveTo>
                  <a:pt x="0" y="0"/>
                </a:moveTo>
                <a:lnTo>
                  <a:pt x="519237" y="0"/>
                </a:lnTo>
                <a:lnTo>
                  <a:pt x="519237" y="532828"/>
                </a:lnTo>
                <a:lnTo>
                  <a:pt x="0" y="532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a:grpSpLocks noChangeAspect="1"/>
          </p:cNvGrpSpPr>
          <p:nvPr/>
        </p:nvGrpSpPr>
        <p:grpSpPr>
          <a:xfrm rot="-10800000">
            <a:off x="0" y="0"/>
            <a:ext cx="18288000" cy="10286998"/>
            <a:chOff x="0" y="0"/>
            <a:chExt cx="24384000" cy="13715998"/>
          </a:xfrm>
        </p:grpSpPr>
        <p:sp>
          <p:nvSpPr>
            <p:cNvPr id="4" name="Freeform 4"/>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5"/>
              <a:stretch>
                <a:fillRect l="-11154" t="-11153" r="-10"/>
              </a:stretch>
            </a:blipFill>
          </p:spPr>
        </p:sp>
      </p:grpSp>
      <p:grpSp>
        <p:nvGrpSpPr>
          <p:cNvPr id="5" name="Group 5"/>
          <p:cNvGrpSpPr>
            <a:grpSpLocks noChangeAspect="1"/>
          </p:cNvGrpSpPr>
          <p:nvPr/>
        </p:nvGrpSpPr>
        <p:grpSpPr>
          <a:xfrm>
            <a:off x="12706137" y="646118"/>
            <a:ext cx="5581863" cy="332584"/>
            <a:chOff x="0" y="0"/>
            <a:chExt cx="7442484" cy="443446"/>
          </a:xfrm>
        </p:grpSpPr>
        <p:sp>
          <p:nvSpPr>
            <p:cNvPr id="6" name="Freeform 6" descr="A colorful waves on a black background  Description automatically generated"/>
            <p:cNvSpPr/>
            <p:nvPr/>
          </p:nvSpPr>
          <p:spPr>
            <a:xfrm>
              <a:off x="0" y="0"/>
              <a:ext cx="7442454" cy="443484"/>
            </a:xfrm>
            <a:custGeom>
              <a:avLst/>
              <a:gdLst/>
              <a:ahLst/>
              <a:cxnLst/>
              <a:rect l="l" t="t" r="r" b="b"/>
              <a:pathLst>
                <a:path w="7442454" h="443484">
                  <a:moveTo>
                    <a:pt x="0" y="0"/>
                  </a:moveTo>
                  <a:lnTo>
                    <a:pt x="7442454" y="0"/>
                  </a:lnTo>
                  <a:lnTo>
                    <a:pt x="7442454" y="443484"/>
                  </a:lnTo>
                  <a:lnTo>
                    <a:pt x="0" y="443484"/>
                  </a:lnTo>
                  <a:lnTo>
                    <a:pt x="0" y="0"/>
                  </a:lnTo>
                  <a:close/>
                </a:path>
              </a:pathLst>
            </a:custGeom>
            <a:blipFill>
              <a:blip r:embed="rId6"/>
              <a:stretch>
                <a:fillRect t="-88113" b="-57246"/>
              </a:stretch>
            </a:blipFill>
          </p:spPr>
        </p:sp>
      </p:grpSp>
      <p:sp>
        <p:nvSpPr>
          <p:cNvPr id="7" name="Freeform 7"/>
          <p:cNvSpPr/>
          <p:nvPr/>
        </p:nvSpPr>
        <p:spPr>
          <a:xfrm>
            <a:off x="1001869" y="3147958"/>
            <a:ext cx="16906947" cy="6514872"/>
          </a:xfrm>
          <a:custGeom>
            <a:avLst/>
            <a:gdLst/>
            <a:ahLst/>
            <a:cxnLst/>
            <a:rect l="l" t="t" r="r" b="b"/>
            <a:pathLst>
              <a:path w="16906947" h="6514872">
                <a:moveTo>
                  <a:pt x="0" y="0"/>
                </a:moveTo>
                <a:lnTo>
                  <a:pt x="16906947" y="0"/>
                </a:lnTo>
                <a:lnTo>
                  <a:pt x="16906947" y="6514872"/>
                </a:lnTo>
                <a:lnTo>
                  <a:pt x="0" y="6514872"/>
                </a:lnTo>
                <a:lnTo>
                  <a:pt x="0" y="0"/>
                </a:lnTo>
                <a:close/>
              </a:path>
            </a:pathLst>
          </a:custGeom>
          <a:blipFill>
            <a:blip r:embed="rId7"/>
            <a:stretch>
              <a:fillRect l="-1371" t="-31794" b="-15196"/>
            </a:stretch>
          </a:blipFill>
        </p:spPr>
      </p:sp>
      <p:sp>
        <p:nvSpPr>
          <p:cNvPr id="8" name="TextBox 8"/>
          <p:cNvSpPr txBox="1"/>
          <p:nvPr/>
        </p:nvSpPr>
        <p:spPr>
          <a:xfrm>
            <a:off x="728620" y="9636622"/>
            <a:ext cx="584597" cy="200025"/>
          </a:xfrm>
          <a:prstGeom prst="rect">
            <a:avLst/>
          </a:prstGeom>
        </p:spPr>
        <p:txBody>
          <a:bodyPr lIns="0" tIns="0" rIns="0" bIns="0" rtlCol="0" anchor="t">
            <a:spAutoFit/>
          </a:bodyPr>
          <a:lstStyle/>
          <a:p>
            <a:pPr algn="l">
              <a:lnSpc>
                <a:spcPts val="1439"/>
              </a:lnSpc>
            </a:pPr>
            <a:r>
              <a:rPr lang="en-US" sz="1200">
                <a:solidFill>
                  <a:srgbClr val="FFFFFF"/>
                </a:solidFill>
                <a:latin typeface="Arimo"/>
                <a:ea typeface="Arimo"/>
                <a:cs typeface="Arimo"/>
                <a:sym typeface="Arimo"/>
              </a:rPr>
              <a:t>Page ‹6›</a:t>
            </a:r>
          </a:p>
        </p:txBody>
      </p:sp>
      <p:sp>
        <p:nvSpPr>
          <p:cNvPr id="9" name="TextBox 9"/>
          <p:cNvSpPr txBox="1"/>
          <p:nvPr/>
        </p:nvSpPr>
        <p:spPr>
          <a:xfrm>
            <a:off x="1028700" y="1317275"/>
            <a:ext cx="9639300" cy="731520"/>
          </a:xfrm>
          <a:prstGeom prst="rect">
            <a:avLst/>
          </a:prstGeom>
        </p:spPr>
        <p:txBody>
          <a:bodyPr wrap="square" lIns="0" tIns="0" rIns="0" bIns="0" rtlCol="0" anchor="t">
            <a:spAutoFit/>
          </a:bodyPr>
          <a:lstStyle/>
          <a:p>
            <a:pPr algn="ctr">
              <a:lnSpc>
                <a:spcPts val="5880"/>
              </a:lnSpc>
            </a:pPr>
            <a:r>
              <a:rPr lang="en-US" sz="4200" dirty="0" err="1">
                <a:solidFill>
                  <a:srgbClr val="FFFFFF"/>
                </a:solidFill>
                <a:latin typeface="Archivo Black"/>
                <a:ea typeface="Archivo Black"/>
                <a:cs typeface="Archivo Black"/>
                <a:sym typeface="Archivo Black"/>
              </a:rPr>
              <a:t>FiNova</a:t>
            </a:r>
            <a:r>
              <a:rPr lang="en-US" sz="4200" dirty="0">
                <a:solidFill>
                  <a:srgbClr val="FFFFFF"/>
                </a:solidFill>
                <a:latin typeface="Archivo Black"/>
                <a:ea typeface="Archivo Black"/>
                <a:cs typeface="Archivo Black"/>
                <a:sym typeface="Archivo Black"/>
              </a:rPr>
              <a:t> : AI-Loan Journey</a:t>
            </a:r>
          </a:p>
        </p:txBody>
      </p:sp>
      <p:sp>
        <p:nvSpPr>
          <p:cNvPr id="10" name="TextBox 10"/>
          <p:cNvSpPr txBox="1"/>
          <p:nvPr/>
        </p:nvSpPr>
        <p:spPr>
          <a:xfrm>
            <a:off x="690526" y="321237"/>
            <a:ext cx="5718096"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FLOWCHART </a:t>
            </a:r>
          </a:p>
        </p:txBody>
      </p:sp>
      <p:sp>
        <p:nvSpPr>
          <p:cNvPr id="11" name="TextBox 11"/>
          <p:cNvSpPr txBox="1"/>
          <p:nvPr/>
        </p:nvSpPr>
        <p:spPr>
          <a:xfrm>
            <a:off x="1020919" y="2361226"/>
            <a:ext cx="16414931" cy="10731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Poppins"/>
                <a:ea typeface="Poppins"/>
                <a:cs typeface="Poppins"/>
                <a:sym typeface="Poppins"/>
              </a:rPr>
              <a:t>FiNova starts by chatting with the user and collecting required loan details.</a:t>
            </a:r>
          </a:p>
          <a:p>
            <a:pPr algn="l">
              <a:lnSpc>
                <a:spcPts val="2800"/>
              </a:lnSpc>
              <a:spcBef>
                <a:spcPct val="0"/>
              </a:spcBef>
            </a:pPr>
            <a:r>
              <a:rPr lang="en-US" sz="2000">
                <a:solidFill>
                  <a:srgbClr val="FFFFFF"/>
                </a:solidFill>
                <a:latin typeface="Poppins"/>
                <a:ea typeface="Poppins"/>
                <a:cs typeface="Poppins"/>
                <a:sym typeface="Poppins"/>
              </a:rPr>
              <a:t>AI agents then verify KYC/CRM data and assess eligibility through automated underwriting. If eligible, the loan is sanctioned and a PDF letter is generated; if not, a clear rejection reason is shared.</a:t>
            </a:r>
          </a:p>
        </p:txBody>
      </p:sp>
      <p:sp>
        <p:nvSpPr>
          <p:cNvPr id="12" name="TextBox 12"/>
          <p:cNvSpPr txBox="1"/>
          <p:nvPr/>
        </p:nvSpPr>
        <p:spPr>
          <a:xfrm>
            <a:off x="1011394" y="7921650"/>
            <a:ext cx="9944695" cy="3143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Arimo"/>
                <a:ea typeface="Arimo"/>
                <a:cs typeface="Arimo"/>
                <a:sym typeface="Arimo"/>
              </a:rPr>
              <a:t>The final loan decision is delivered instantly, reducing manual effort and turnaround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1735</Words>
  <Application>Microsoft Office PowerPoint</Application>
  <PresentationFormat>Custom</PresentationFormat>
  <Paragraphs>188</Paragraphs>
  <Slides>12</Slides>
  <Notes>12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Arimo</vt:lpstr>
      <vt:lpstr>Archivo Black</vt:lpstr>
      <vt:lpstr>Arimo Bold</vt:lpstr>
      <vt:lpstr>Georgia Bold</vt:lpstr>
      <vt:lpstr>Calibri</vt:lpstr>
      <vt:lpstr>Canva Sans Bold</vt:lpstr>
      <vt:lpstr>Fredoka</vt:lpstr>
      <vt:lpstr>Georgia</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EY_Techathon_6.0__Detailed_Executive_Summary.pptx</dc:title>
  <cp:lastModifiedBy>Jay Jadhav</cp:lastModifiedBy>
  <cp:revision>2</cp:revision>
  <dcterms:created xsi:type="dcterms:W3CDTF">2006-08-16T00:00:00Z</dcterms:created>
  <dcterms:modified xsi:type="dcterms:W3CDTF">2025-12-16T12:31:52Z</dcterms:modified>
  <dc:identifier>DAG66KudlLc</dc:identifier>
</cp:coreProperties>
</file>